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7" r:id="rId3"/>
    <p:sldId id="258" r:id="rId4"/>
    <p:sldId id="283" r:id="rId5"/>
    <p:sldId id="285" r:id="rId6"/>
    <p:sldId id="260" r:id="rId7"/>
    <p:sldId id="261" r:id="rId8"/>
    <p:sldId id="286" r:id="rId9"/>
    <p:sldId id="287" r:id="rId10"/>
    <p:sldId id="263" r:id="rId11"/>
    <p:sldId id="279" r:id="rId12"/>
    <p:sldId id="280" r:id="rId13"/>
    <p:sldId id="281" r:id="rId14"/>
    <p:sldId id="288" r:id="rId15"/>
    <p:sldId id="289" r:id="rId16"/>
    <p:sldId id="267" r:id="rId17"/>
    <p:sldId id="292" r:id="rId18"/>
    <p:sldId id="291" r:id="rId19"/>
  </p:sldIdLst>
  <p:sldSz cx="12192000" cy="6858000"/>
  <p:notesSz cx="6858000" cy="9144000"/>
  <p:embeddedFontLst>
    <p:embeddedFont>
      <p:font typeface="Barlow Condensed" panose="020B0604020202020204" charset="0"/>
      <p:regular r:id="rId21"/>
      <p:bold r:id="rId22"/>
      <p:italic r:id="rId23"/>
      <p:boldItalic r:id="rId24"/>
    </p:embeddedFont>
    <p:embeddedFont>
      <p:font typeface="Abril Fatface" panose="020B0604020202020204" charset="0"/>
      <p:regular r:id="rId25"/>
    </p:embeddedFont>
    <p:embeddedFont>
      <p:font typeface="Chelsea Market" panose="020B0604020202020204" charset="0"/>
      <p:regular r:id="rId26"/>
    </p:embeddedFont>
    <p:embeddedFont>
      <p:font typeface="Coming Soon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2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.25295923594359915"/>
                  <c:y val="-5.6712974075249188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F7-44F9-AE7B-00CDE0A52C68}"/>
                </c:ext>
              </c:extLst>
            </c:dLbl>
            <c:dLbl>
              <c:idx val="1"/>
              <c:layout>
                <c:manualLayout>
                  <c:x val="0.21623934685501217"/>
                  <c:y val="-2.8356487037624594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5F7-44F9-AE7B-00CDE0A52C68}"/>
                </c:ext>
              </c:extLst>
            </c:dLbl>
            <c:dLbl>
              <c:idx val="2"/>
              <c:layout>
                <c:manualLayout>
                  <c:x val="8.3639747368448036E-2"/>
                  <c:y val="-1.0397258470445268E-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F7-44F9-AE7B-00CDE0A52C68}"/>
                </c:ext>
              </c:extLst>
            </c:dLbl>
            <c:dLbl>
              <c:idx val="3"/>
              <c:layout>
                <c:manualLayout>
                  <c:x val="9.1799722721467358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5F7-44F9-AE7B-00CDE0A52C68}"/>
                </c:ext>
              </c:extLst>
            </c:dLbl>
            <c:dLbl>
              <c:idx val="4"/>
              <c:layout>
                <c:manualLayout>
                  <c:x val="8.3639747368448175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F7-44F9-AE7B-00CDE0A52C68}"/>
                </c:ext>
              </c:extLst>
            </c:dLbl>
            <c:dLbl>
              <c:idx val="5"/>
              <c:layout>
                <c:manualLayout>
                  <c:x val="9.7919704236231933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5F7-44F9-AE7B-00CDE0A52C68}"/>
                </c:ext>
              </c:extLst>
            </c:dLbl>
            <c:dLbl>
              <c:idx val="6"/>
              <c:layout>
                <c:manualLayout>
                  <c:x val="0.16727949473689621"/>
                  <c:y val="-8.5069461112873852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F7-44F9-AE7B-00CDE0A52C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Лист1!$A$2:$A$8</c:f>
              <c:strCache>
                <c:ptCount val="7"/>
                <c:pt idx="0">
                  <c:v>Утечка конфиденциальной информации</c:v>
                </c:pt>
                <c:pt idx="1">
                  <c:v>Нарушение основной деятельности</c:v>
                </c:pt>
                <c:pt idx="2">
                  <c:v>Ущерб интересам государства</c:v>
                </c:pt>
                <c:pt idx="3">
                  <c:v>Прямые финансовые потери</c:v>
                </c:pt>
                <c:pt idx="4">
                  <c:v>Использование ресурсов для проведения атак</c:v>
                </c:pt>
                <c:pt idx="5">
                  <c:v>Другое</c:v>
                </c:pt>
                <c:pt idx="6">
                  <c:v>Неизвестно</c:v>
                </c:pt>
              </c:strCache>
            </c:strRef>
          </c:cat>
          <c:val>
            <c:numRef>
              <c:f>Лист1!$B$2:$B$8</c:f>
              <c:numCache>
                <c:formatCode>0%</c:formatCode>
                <c:ptCount val="7"/>
                <c:pt idx="0">
                  <c:v>0.45</c:v>
                </c:pt>
                <c:pt idx="1">
                  <c:v>0.35</c:v>
                </c:pt>
                <c:pt idx="2">
                  <c:v>0.03</c:v>
                </c:pt>
                <c:pt idx="3">
                  <c:v>0.03</c:v>
                </c:pt>
                <c:pt idx="4">
                  <c:v>0.02</c:v>
                </c:pt>
                <c:pt idx="5">
                  <c:v>0.05</c:v>
                </c:pt>
                <c:pt idx="6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F7-44F9-AE7B-00CDE0A52C6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6931232"/>
        <c:axId val="16929152"/>
      </c:barChart>
      <c:catAx>
        <c:axId val="16931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929152"/>
        <c:crosses val="autoZero"/>
        <c:auto val="1"/>
        <c:lblAlgn val="ctr"/>
        <c:lblOffset val="100"/>
        <c:noMultiLvlLbl val="0"/>
      </c:catAx>
      <c:valAx>
        <c:axId val="1692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93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800" b="1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4F8-49E7-B908-CAB4EC6BF5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4F8-49E7-B908-CAB4EC6BF5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4F8-49E7-B908-CAB4EC6BF5DA}"/>
              </c:ext>
            </c:extLst>
          </c:dPt>
          <c:dLbls>
            <c:dLbl>
              <c:idx val="0"/>
              <c:layout>
                <c:manualLayout>
                  <c:x val="0.16693999456964431"/>
                  <c:y val="2.140169688091313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4F8-49E7-B908-CAB4EC6BF5DA}"/>
                </c:ext>
              </c:extLst>
            </c:dLbl>
            <c:dLbl>
              <c:idx val="1"/>
              <c:layout>
                <c:manualLayout>
                  <c:x val="8.557202763447673E-2"/>
                  <c:y val="2.826344381370933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F8-49E7-B908-CAB4EC6BF5DA}"/>
                </c:ext>
              </c:extLst>
            </c:dLbl>
            <c:dLbl>
              <c:idx val="2"/>
              <c:layout>
                <c:manualLayout>
                  <c:x val="-9.5794249856698946E-2"/>
                  <c:y val="-5.872575230421778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4F8-49E7-B908-CAB4EC6BF5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Лист1!$A$5:$A$7</c:f>
              <c:strCache>
                <c:ptCount val="3"/>
                <c:pt idx="0">
                  <c:v>Приложение</c:v>
                </c:pt>
                <c:pt idx="1">
                  <c:v>Чат-бот</c:v>
                </c:pt>
                <c:pt idx="2">
                  <c:v>Онлайн-игра</c:v>
                </c:pt>
              </c:strCache>
            </c:strRef>
          </c:cat>
          <c:val>
            <c:numRef>
              <c:f>Лист1!$B$5:$B$7</c:f>
              <c:numCache>
                <c:formatCode>0%</c:formatCode>
                <c:ptCount val="3"/>
                <c:pt idx="0">
                  <c:v>0.18</c:v>
                </c:pt>
                <c:pt idx="1">
                  <c:v>0.43</c:v>
                </c:pt>
                <c:pt idx="2">
                  <c:v>0.39000000000000007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F8-49E7-B908-CAB4EC6BF5D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343037467586048E-2"/>
          <c:y val="0.75038448508443789"/>
          <c:w val="0.94713919171826444"/>
          <c:h val="0.224959286483695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0788697268275653E-2"/>
          <c:y val="9.8784541209736565E-2"/>
          <c:w val="0.71041073266231247"/>
          <c:h val="0.5768786384180864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6B-4CB2-B24B-EF7E5D6A17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6B-4CB2-B24B-EF7E5D6A17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6B-4CB2-B24B-EF7E5D6A178C}"/>
              </c:ext>
            </c:extLst>
          </c:dPt>
          <c:dLbls>
            <c:dLbl>
              <c:idx val="0"/>
              <c:layout>
                <c:manualLayout>
                  <c:x val="6.0661089238845146E-2"/>
                  <c:y val="-1.971420239136774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6B-4CB2-B24B-EF7E5D6A178C}"/>
                </c:ext>
              </c:extLst>
            </c:dLbl>
            <c:dLbl>
              <c:idx val="1"/>
              <c:layout>
                <c:manualLayout>
                  <c:x val="-7.3807524059492563E-2"/>
                  <c:y val="4.2924321959755029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6B-4CB2-B24B-EF7E5D6A17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Лист1!$A$3:$A$5</c:f>
              <c:strCache>
                <c:ptCount val="3"/>
                <c:pt idx="0">
                  <c:v>Телеграм</c:v>
                </c:pt>
                <c:pt idx="1">
                  <c:v>ВК</c:v>
                </c:pt>
                <c:pt idx="2">
                  <c:v>Сферум</c:v>
                </c:pt>
              </c:strCache>
            </c:strRef>
          </c:cat>
          <c:val>
            <c:numRef>
              <c:f>Лист1!$B$3:$B$5</c:f>
              <c:numCache>
                <c:formatCode>0%</c:formatCode>
                <c:ptCount val="3"/>
                <c:pt idx="0">
                  <c:v>0.78</c:v>
                </c:pt>
                <c:pt idx="1">
                  <c:v>0.13999999999999996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6B-4CB2-B24B-EF7E5D6A178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43835527117783"/>
          <c:y val="0.81536683502573071"/>
          <c:w val="0.7696969795150036"/>
          <c:h val="0.115070670854378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5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5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8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87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34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15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54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98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968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166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498300" y="1591025"/>
            <a:ext cx="51954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96175" y="5663050"/>
            <a:ext cx="11281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 1">
  <p:cSld name="CUSTOM_18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0" y="6563875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/>
          <p:nvPr/>
        </p:nvSpPr>
        <p:spPr>
          <a:xfrm rot="5400000">
            <a:off x="-328200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/>
          <p:nvPr/>
        </p:nvSpPr>
        <p:spPr>
          <a:xfrm rot="10800000">
            <a:off x="0" y="0"/>
            <a:ext cx="12192000" cy="294000"/>
          </a:xfrm>
          <a:prstGeom prst="trapezoid">
            <a:avLst>
              <a:gd name="adj" fmla="val 107636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 rot="-5400000" flipH="1">
            <a:off x="8615950" y="3282000"/>
            <a:ext cx="6858000" cy="294000"/>
          </a:xfrm>
          <a:prstGeom prst="trapezoid">
            <a:avLst>
              <a:gd name="adj" fmla="val 93614"/>
            </a:avLst>
          </a:prstGeom>
          <a:solidFill>
            <a:srgbClr val="3B3B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3675" y="898175"/>
            <a:ext cx="10436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3268277" y="2024175"/>
            <a:ext cx="47688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235000" y="593375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048050" y="2684350"/>
            <a:ext cx="4907400" cy="3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1134053" y="2237200"/>
            <a:ext cx="2767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2"/>
          </p:nvPr>
        </p:nvSpPr>
        <p:spPr>
          <a:xfrm>
            <a:off x="4609603" y="2237200"/>
            <a:ext cx="2767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3"/>
          </p:nvPr>
        </p:nvSpPr>
        <p:spPr>
          <a:xfrm>
            <a:off x="8085153" y="2237200"/>
            <a:ext cx="2766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134050" y="593375"/>
            <a:ext cx="9718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4"/>
          </p:nvPr>
        </p:nvSpPr>
        <p:spPr>
          <a:xfrm>
            <a:off x="1134050" y="2979950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5"/>
          </p:nvPr>
        </p:nvSpPr>
        <p:spPr>
          <a:xfrm>
            <a:off x="4609600" y="2979926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6"/>
          </p:nvPr>
        </p:nvSpPr>
        <p:spPr>
          <a:xfrm>
            <a:off x="8085150" y="2979925"/>
            <a:ext cx="27672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910425" y="185880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2910425" y="341072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5807197" y="3363243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5807207" y="18761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8823328" y="1840350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8823328" y="3345805"/>
            <a:ext cx="254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7"/>
          </p:nvPr>
        </p:nvSpPr>
        <p:spPr>
          <a:xfrm>
            <a:off x="5807207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8"/>
          </p:nvPr>
        </p:nvSpPr>
        <p:spPr>
          <a:xfrm>
            <a:off x="8823328" y="3762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9"/>
          </p:nvPr>
        </p:nvSpPr>
        <p:spPr>
          <a:xfrm>
            <a:off x="8823328" y="2238625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3"/>
          </p:nvPr>
        </p:nvSpPr>
        <p:spPr>
          <a:xfrm>
            <a:off x="2910425" y="2285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4"/>
          </p:nvPr>
        </p:nvSpPr>
        <p:spPr>
          <a:xfrm>
            <a:off x="5807197" y="3780063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5"/>
          </p:nvPr>
        </p:nvSpPr>
        <p:spPr>
          <a:xfrm>
            <a:off x="2910425" y="3809000"/>
            <a:ext cx="25452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 1">
  <p:cSld name="CUSTOM_18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E8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578" y="189420"/>
            <a:ext cx="11830683" cy="647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289"/>
          <a:stretch/>
        </p:blipFill>
        <p:spPr>
          <a:xfrm rot="5400000">
            <a:off x="2697455" y="-2702130"/>
            <a:ext cx="6853373" cy="12257636"/>
          </a:xfrm>
          <a:custGeom>
            <a:avLst/>
            <a:gdLst/>
            <a:ahLst/>
            <a:cxnLst/>
            <a:rect l="l" t="t" r="r" b="b"/>
            <a:pathLst>
              <a:path w="6853373" h="12288357" extrusionOk="0">
                <a:moveTo>
                  <a:pt x="300866" y="11963891"/>
                </a:moveTo>
                <a:lnTo>
                  <a:pt x="6565981" y="11963891"/>
                </a:lnTo>
                <a:lnTo>
                  <a:pt x="6565981" y="324464"/>
                </a:lnTo>
                <a:lnTo>
                  <a:pt x="300866" y="324464"/>
                </a:lnTo>
                <a:close/>
                <a:moveTo>
                  <a:pt x="0" y="12288357"/>
                </a:moveTo>
                <a:lnTo>
                  <a:pt x="0" y="0"/>
                </a:lnTo>
                <a:lnTo>
                  <a:pt x="6853373" y="0"/>
                </a:lnTo>
                <a:lnTo>
                  <a:pt x="6853373" y="12288357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helsea Market"/>
              <a:buNone/>
              <a:defRPr sz="4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20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 rot="5400000">
            <a:off x="-374550" y="5893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99999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400" b="0" i="0" u="none" strike="noStrike" cap="none">
              <a:solidFill>
                <a:srgbClr val="999999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9" r:id="rId7"/>
    <p:sldLayoutId id="2147483666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207688" y="1711784"/>
            <a:ext cx="5786100" cy="294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7000"/>
            </a:pPr>
            <a:r>
              <a:rPr lang="ru-RU" sz="4800" dirty="0" smtClean="0"/>
              <a:t> </a:t>
            </a:r>
            <a:r>
              <a:rPr lang="ru-RU" sz="4800" dirty="0"/>
              <a:t>И</a:t>
            </a:r>
            <a:r>
              <a:rPr lang="ru-RU" sz="4800" dirty="0" smtClean="0"/>
              <a:t>гра </a:t>
            </a:r>
            <a:r>
              <a:rPr lang="ru-RU" sz="4800" dirty="0"/>
              <a:t>по информационной </a:t>
            </a:r>
            <a:r>
              <a:rPr lang="ru-RU" sz="4800" dirty="0" smtClean="0"/>
              <a:t>безопасности</a:t>
            </a:r>
            <a:br>
              <a:rPr lang="ru-RU" sz="4800" dirty="0" smtClean="0"/>
            </a:br>
            <a:r>
              <a:rPr lang="ru-RU" sz="4800" dirty="0" smtClean="0"/>
              <a:t>в </a:t>
            </a:r>
            <a:r>
              <a:rPr lang="en-US" sz="4800" dirty="0" smtClean="0"/>
              <a:t>Telegram</a:t>
            </a:r>
            <a:r>
              <a:rPr lang="ru-RU" sz="4800" dirty="0" smtClean="0"/>
              <a:t/>
            </a:r>
            <a:br>
              <a:rPr lang="ru-RU" sz="4800" dirty="0" smtClean="0"/>
            </a:br>
            <a:endParaRPr sz="4800"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81786" y="5598018"/>
            <a:ext cx="11425286" cy="61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 smtClean="0"/>
              <a:t>Мельников Илья, ученик 10 </a:t>
            </a:r>
            <a:r>
              <a:rPr lang="ru-RU" dirty="0"/>
              <a:t>А </a:t>
            </a:r>
            <a:r>
              <a:rPr lang="ru-RU" dirty="0" smtClean="0"/>
              <a:t>класса</a:t>
            </a:r>
          </a:p>
          <a:p>
            <a:r>
              <a:rPr lang="ru-RU" dirty="0" smtClean="0"/>
              <a:t>МБОУ «СОШ с УИОП №66» г. Кирова</a:t>
            </a:r>
            <a:endParaRPr lang="ru-RU" dirty="0"/>
          </a:p>
          <a:p>
            <a:endParaRPr lang="ru-RU" dirty="0"/>
          </a:p>
        </p:txBody>
      </p:sp>
      <p:pic>
        <p:nvPicPr>
          <p:cNvPr id="132" name="Google Shape;132;p24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678" t="45968" r="60320" b="25889"/>
          <a:stretch/>
        </p:blipFill>
        <p:spPr>
          <a:xfrm rot="465910">
            <a:off x="1581633" y="948797"/>
            <a:ext cx="1123354" cy="815520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3" name="Google Shape;133;p24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6375612">
            <a:off x="9537580" y="948382"/>
            <a:ext cx="1124296" cy="81620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4" name="Google Shape;134;p24" descr="A picture containing pla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8678" t="45968" r="60320" b="25889"/>
          <a:stretch/>
        </p:blipFill>
        <p:spPr>
          <a:xfrm rot="-10064114">
            <a:off x="9466468" y="4119593"/>
            <a:ext cx="1124668" cy="81647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24" descr="A picture containing pla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8678" t="45968" r="60320" b="25889"/>
          <a:stretch/>
        </p:blipFill>
        <p:spPr>
          <a:xfrm rot="-3509744">
            <a:off x="1606525" y="3865563"/>
            <a:ext cx="1124162" cy="816107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3036518" y="1387377"/>
            <a:ext cx="6334943" cy="3722091"/>
            <a:chOff x="1017885" y="2820184"/>
            <a:chExt cx="3386040" cy="2926172"/>
          </a:xfrm>
        </p:grpSpPr>
        <p:pic>
          <p:nvPicPr>
            <p:cNvPr id="137" name="Google Shape;137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 rotWithShape="1">
          <a:blip r:embed="rId3"/>
          <a:srcRect t="4511" b="6198"/>
          <a:stretch/>
        </p:blipFill>
        <p:spPr>
          <a:xfrm>
            <a:off x="876176" y="1192730"/>
            <a:ext cx="4056042" cy="2552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7241" y="222750"/>
            <a:ext cx="11579290" cy="96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b="1" dirty="0"/>
              <a:t>База </a:t>
            </a:r>
            <a:r>
              <a:rPr lang="ru-RU" sz="4000" b="1" dirty="0" smtClean="0"/>
              <a:t>данных </a:t>
            </a:r>
            <a:r>
              <a:rPr lang="en-US" sz="4000" b="1" dirty="0" err="1" smtClean="0"/>
              <a:t>SQLLite</a:t>
            </a:r>
            <a:endParaRPr sz="4000" dirty="0"/>
          </a:p>
        </p:txBody>
      </p:sp>
      <p:pic>
        <p:nvPicPr>
          <p:cNvPr id="32" name="Рисунок 31"/>
          <p:cNvPicPr/>
          <p:nvPr/>
        </p:nvPicPr>
        <p:blipFill>
          <a:blip r:embed="rId4"/>
          <a:stretch>
            <a:fillRect/>
          </a:stretch>
        </p:blipFill>
        <p:spPr>
          <a:xfrm>
            <a:off x="1033194" y="3909289"/>
            <a:ext cx="4056042" cy="1263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98" y="1290246"/>
            <a:ext cx="5013033" cy="494060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1690255" y="4961045"/>
            <a:ext cx="4276438" cy="1336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45233" y="360722"/>
            <a:ext cx="11551298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dirty="0"/>
              <a:t>Реализация игры. Запуск чат-бота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671" y="1241907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Объект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7"/>
          <a:stretch/>
        </p:blipFill>
        <p:spPr bwMode="auto">
          <a:xfrm>
            <a:off x="583526" y="1539589"/>
            <a:ext cx="3696617" cy="46671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8523" y="3094182"/>
            <a:ext cx="3305524" cy="314053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452" y="1937646"/>
            <a:ext cx="2738460" cy="3212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523" y="1484092"/>
            <a:ext cx="3305524" cy="14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26571" y="360722"/>
            <a:ext cx="11569960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dirty="0"/>
              <a:t>Реализация игры. </a:t>
            </a:r>
            <a:r>
              <a:rPr lang="ru-RU" sz="4000" dirty="0" smtClean="0"/>
              <a:t>Этап 1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671" y="1241907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8273082" y="1577193"/>
            <a:ext cx="2955636" cy="481714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737625" y="1577194"/>
            <a:ext cx="2955636" cy="4820181"/>
          </a:xfrm>
          <a:prstGeom prst="rect">
            <a:avLst/>
          </a:prstGeom>
        </p:spPr>
      </p:pic>
      <p:pic>
        <p:nvPicPr>
          <p:cNvPr id="11" name="Объект 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20640" y="1577193"/>
            <a:ext cx="2955636" cy="48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54563" y="360722"/>
            <a:ext cx="11523306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dirty="0"/>
              <a:t>Пример задания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671" y="1241907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Объект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31745" y="1696259"/>
            <a:ext cx="6297143" cy="448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5"/>
          <a:stretch>
            <a:fillRect/>
          </a:stretch>
        </p:blipFill>
        <p:spPr>
          <a:xfrm>
            <a:off x="940584" y="1663932"/>
            <a:ext cx="3520579" cy="45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26571" y="360722"/>
            <a:ext cx="11569960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dirty="0"/>
              <a:t>Реализация игры. </a:t>
            </a:r>
            <a:r>
              <a:rPr lang="ru-RU" sz="4000" dirty="0" smtClean="0"/>
              <a:t>Этап 2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671" y="1241907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12911" y="1936705"/>
            <a:ext cx="2800085" cy="4233186"/>
          </a:xfrm>
          <a:prstGeom prst="rect">
            <a:avLst/>
          </a:prstGeom>
        </p:spPr>
      </p:pic>
      <p:pic>
        <p:nvPicPr>
          <p:cNvPr id="2051" name="Рисунок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007" y="3206951"/>
            <a:ext cx="2973603" cy="29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Рисунок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01" y="2598067"/>
            <a:ext cx="2338748" cy="357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265" y="2744664"/>
            <a:ext cx="2777539" cy="342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57200" y="1847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57200" y="4010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7200" y="586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26571" y="360722"/>
            <a:ext cx="11569960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dirty="0"/>
              <a:t>Реализация игры. </a:t>
            </a:r>
            <a:r>
              <a:rPr lang="ru-RU" sz="4000" dirty="0" smtClean="0"/>
              <a:t>Этап 3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671" y="1241907"/>
            <a:ext cx="7119229" cy="17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57200" y="1847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57200" y="4010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7200" y="586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6" name="Рисунок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3" y="1328634"/>
            <a:ext cx="3790687" cy="2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84" y="3846026"/>
            <a:ext cx="3705966" cy="22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26" y="2773595"/>
            <a:ext cx="3185329" cy="337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7200" y="3600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57200" y="4781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57200" y="6438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3" name="Рисунок 22"/>
          <p:cNvPicPr/>
          <p:nvPr/>
        </p:nvPicPr>
        <p:blipFill>
          <a:blip r:embed="rId7"/>
          <a:stretch>
            <a:fillRect/>
          </a:stretch>
        </p:blipFill>
        <p:spPr>
          <a:xfrm>
            <a:off x="7617315" y="1648432"/>
            <a:ext cx="3837539" cy="24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5"/>
          <p:cNvGrpSpPr/>
          <p:nvPr/>
        </p:nvGrpSpPr>
        <p:grpSpPr>
          <a:xfrm>
            <a:off x="3990109" y="1256335"/>
            <a:ext cx="3953164" cy="2237297"/>
            <a:chOff x="1017885" y="2820184"/>
            <a:chExt cx="3386040" cy="2926172"/>
          </a:xfrm>
        </p:grpSpPr>
        <p:pic>
          <p:nvPicPr>
            <p:cNvPr id="288" name="Google Shape;288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35"/>
          <p:cNvGrpSpPr/>
          <p:nvPr/>
        </p:nvGrpSpPr>
        <p:grpSpPr>
          <a:xfrm>
            <a:off x="823071" y="3771757"/>
            <a:ext cx="3915254" cy="2237297"/>
            <a:chOff x="1017885" y="2820184"/>
            <a:chExt cx="3386040" cy="2926172"/>
          </a:xfrm>
        </p:grpSpPr>
        <p:pic>
          <p:nvPicPr>
            <p:cNvPr id="293" name="Google Shape;293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35"/>
          <p:cNvGrpSpPr/>
          <p:nvPr/>
        </p:nvGrpSpPr>
        <p:grpSpPr>
          <a:xfrm>
            <a:off x="7508802" y="3791853"/>
            <a:ext cx="3906229" cy="2237297"/>
            <a:chOff x="1017885" y="2820184"/>
            <a:chExt cx="3386040" cy="2926172"/>
          </a:xfrm>
        </p:grpSpPr>
        <p:pic>
          <p:nvPicPr>
            <p:cNvPr id="298" name="Google Shape;298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372856" y="250633"/>
            <a:ext cx="11439330" cy="78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ru-RU" dirty="0" smtClean="0"/>
              <a:t>Тестирование игры</a:t>
            </a:r>
            <a:endParaRPr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20039" y="1359943"/>
            <a:ext cx="2874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Clr>
                <a:schemeClr val="bg1"/>
              </a:buClr>
            </a:pPr>
            <a:endParaRPr lang="ru-RU" sz="3200" dirty="0" smtClean="0">
              <a:solidFill>
                <a:schemeClr val="bg1"/>
              </a:solidFill>
            </a:endParaRPr>
          </a:p>
          <a:p>
            <a:pPr lvl="6" algn="ctr">
              <a:buClr>
                <a:schemeClr val="bg1"/>
              </a:buClr>
            </a:pPr>
            <a:r>
              <a:rPr lang="ru-RU" sz="3200" dirty="0" smtClean="0">
                <a:solidFill>
                  <a:schemeClr val="bg1"/>
                </a:solidFill>
              </a:rPr>
              <a:t>Модульное тестирование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163077" y="3898543"/>
            <a:ext cx="32352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 algn="ctr">
              <a:buClr>
                <a:schemeClr val="bg1"/>
              </a:buClr>
            </a:pPr>
            <a:endParaRPr lang="ru-RU" sz="3200" dirty="0" smtClean="0">
              <a:solidFill>
                <a:schemeClr val="bg1"/>
              </a:solidFill>
            </a:endParaRPr>
          </a:p>
          <a:p>
            <a:pPr lvl="6" algn="ctr">
              <a:buClr>
                <a:schemeClr val="bg1"/>
              </a:buClr>
            </a:pPr>
            <a:r>
              <a:rPr lang="ru-RU" sz="3200" dirty="0" smtClean="0">
                <a:solidFill>
                  <a:schemeClr val="bg1"/>
                </a:solidFill>
              </a:rPr>
              <a:t>Интегративное тестирование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982809" y="3915093"/>
            <a:ext cx="40203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Clr>
                <a:schemeClr val="bg1"/>
              </a:buClr>
            </a:pPr>
            <a:endParaRPr lang="ru-RU" sz="3200" dirty="0" smtClean="0">
              <a:solidFill>
                <a:schemeClr val="bg1"/>
              </a:solidFill>
            </a:endParaRPr>
          </a:p>
          <a:p>
            <a:pPr lvl="6">
              <a:buClr>
                <a:schemeClr val="bg1"/>
              </a:buClr>
            </a:pPr>
            <a:r>
              <a:rPr lang="ru-RU" sz="3200" dirty="0" smtClean="0">
                <a:solidFill>
                  <a:schemeClr val="bg1"/>
                </a:solidFill>
              </a:rPr>
              <a:t>Функциональное тестирование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5"/>
          <p:cNvGrpSpPr/>
          <p:nvPr/>
        </p:nvGrpSpPr>
        <p:grpSpPr>
          <a:xfrm>
            <a:off x="4802043" y="1176781"/>
            <a:ext cx="2588904" cy="2237297"/>
            <a:chOff x="1017885" y="2820184"/>
            <a:chExt cx="3386040" cy="2926172"/>
          </a:xfrm>
        </p:grpSpPr>
        <p:pic>
          <p:nvPicPr>
            <p:cNvPr id="288" name="Google Shape;288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35"/>
          <p:cNvGrpSpPr/>
          <p:nvPr/>
        </p:nvGrpSpPr>
        <p:grpSpPr>
          <a:xfrm>
            <a:off x="889983" y="1212655"/>
            <a:ext cx="2588904" cy="2237297"/>
            <a:chOff x="1017885" y="2820184"/>
            <a:chExt cx="3386040" cy="2926172"/>
          </a:xfrm>
        </p:grpSpPr>
        <p:pic>
          <p:nvPicPr>
            <p:cNvPr id="293" name="Google Shape;293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35"/>
          <p:cNvGrpSpPr/>
          <p:nvPr/>
        </p:nvGrpSpPr>
        <p:grpSpPr>
          <a:xfrm>
            <a:off x="8805998" y="1176777"/>
            <a:ext cx="2588904" cy="2237297"/>
            <a:chOff x="1017885" y="2820184"/>
            <a:chExt cx="3386040" cy="2926172"/>
          </a:xfrm>
        </p:grpSpPr>
        <p:pic>
          <p:nvPicPr>
            <p:cNvPr id="298" name="Google Shape;298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35"/>
          <p:cNvGrpSpPr/>
          <p:nvPr/>
        </p:nvGrpSpPr>
        <p:grpSpPr>
          <a:xfrm>
            <a:off x="4761194" y="3662315"/>
            <a:ext cx="2588904" cy="2237297"/>
            <a:chOff x="1017885" y="2820184"/>
            <a:chExt cx="3386040" cy="2926172"/>
          </a:xfrm>
        </p:grpSpPr>
        <p:pic>
          <p:nvPicPr>
            <p:cNvPr id="303" name="Google Shape;303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Google Shape;307;p35"/>
          <p:cNvGrpSpPr/>
          <p:nvPr/>
        </p:nvGrpSpPr>
        <p:grpSpPr>
          <a:xfrm>
            <a:off x="1024952" y="3780204"/>
            <a:ext cx="2588904" cy="2237297"/>
            <a:chOff x="1017885" y="2820184"/>
            <a:chExt cx="3386040" cy="2926172"/>
          </a:xfrm>
        </p:grpSpPr>
        <p:pic>
          <p:nvPicPr>
            <p:cNvPr id="308" name="Google Shape;308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35"/>
          <p:cNvGrpSpPr/>
          <p:nvPr/>
        </p:nvGrpSpPr>
        <p:grpSpPr>
          <a:xfrm>
            <a:off x="8765149" y="3662311"/>
            <a:ext cx="2588904" cy="2237297"/>
            <a:chOff x="1017885" y="2820184"/>
            <a:chExt cx="3386040" cy="2926172"/>
          </a:xfrm>
        </p:grpSpPr>
        <p:pic>
          <p:nvPicPr>
            <p:cNvPr id="313" name="Google Shape;313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372856" y="250633"/>
            <a:ext cx="11439330" cy="78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ru-RU" dirty="0"/>
              <a:t>Преимущества игры</a:t>
            </a:r>
            <a:endParaRPr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024952" y="1718682"/>
            <a:ext cx="22525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Бесплатный</a:t>
            </a:r>
          </a:p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продукт</a:t>
            </a:r>
          </a:p>
        </p:txBody>
      </p:sp>
      <p:sp>
        <p:nvSpPr>
          <p:cNvPr id="62" name="Прямоугольник 61"/>
          <p:cNvSpPr/>
          <p:nvPr/>
        </p:nvSpPr>
        <p:spPr>
          <a:xfrm flipH="1">
            <a:off x="8773400" y="1165297"/>
            <a:ext cx="26096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600" b="1" dirty="0" smtClean="0">
              <a:solidFill>
                <a:schemeClr val="accent6"/>
              </a:solidFill>
              <a:latin typeface="Coming Soon"/>
              <a:ea typeface="Coming Soon"/>
              <a:cs typeface="Coming Soon"/>
            </a:endParaRPr>
          </a:p>
          <a:p>
            <a:pPr algn="ctr"/>
            <a:r>
              <a:rPr lang="ru-RU" sz="2600" b="1" dirty="0" smtClean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Наличие практических заданий</a:t>
            </a:r>
            <a:endParaRPr lang="ru-RU" sz="2600" b="1" dirty="0">
              <a:solidFill>
                <a:schemeClr val="accent6"/>
              </a:solidFill>
              <a:latin typeface="Coming Soon"/>
              <a:ea typeface="Coming Soon"/>
              <a:cs typeface="Coming Soon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1235270" y="4377280"/>
            <a:ext cx="2015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Хранение</a:t>
            </a:r>
          </a:p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 прогресса 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4828239" y="4190714"/>
            <a:ext cx="234070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600" b="1" dirty="0" smtClean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Возможность</a:t>
            </a:r>
          </a:p>
          <a:p>
            <a:pPr algn="ctr"/>
            <a:r>
              <a:rPr lang="ru-RU" sz="2600" b="1" dirty="0" smtClean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 обучения</a:t>
            </a:r>
            <a:endParaRPr lang="ru-RU" sz="2600" b="1" dirty="0">
              <a:solidFill>
                <a:schemeClr val="accent6"/>
              </a:solidFill>
              <a:latin typeface="Coming Soon"/>
              <a:ea typeface="Coming Soon"/>
              <a:cs typeface="Coming Soon"/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8945183" y="4213439"/>
            <a:ext cx="214542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Повышение</a:t>
            </a:r>
          </a:p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мотивации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69332" y="1501531"/>
            <a:ext cx="2170787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Интерфейс</a:t>
            </a:r>
          </a:p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на русском </a:t>
            </a:r>
          </a:p>
          <a:p>
            <a:pPr algn="ctr"/>
            <a:r>
              <a:rPr lang="ru-RU" sz="2600" b="1" dirty="0">
                <a:solidFill>
                  <a:schemeClr val="accent6"/>
                </a:solidFill>
                <a:latin typeface="Coming Soon"/>
                <a:ea typeface="Coming Soon"/>
                <a:cs typeface="Coming Soon"/>
              </a:rPr>
              <a:t>языке</a:t>
            </a:r>
          </a:p>
        </p:txBody>
      </p:sp>
    </p:spTree>
    <p:extLst>
      <p:ext uri="{BB962C8B-B14F-4D97-AF65-F5344CB8AC3E}">
        <p14:creationId xmlns:p14="http://schemas.microsoft.com/office/powerpoint/2010/main" val="34642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207688" y="1711784"/>
            <a:ext cx="5786100" cy="2940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7000"/>
            </a:pPr>
            <a:r>
              <a:rPr lang="ru-RU" sz="4800" dirty="0" smtClean="0"/>
              <a:t> </a:t>
            </a:r>
            <a:r>
              <a:rPr lang="ru-RU" sz="4800" dirty="0"/>
              <a:t>И</a:t>
            </a:r>
            <a:r>
              <a:rPr lang="ru-RU" sz="4800" dirty="0" smtClean="0"/>
              <a:t>гра </a:t>
            </a:r>
            <a:r>
              <a:rPr lang="ru-RU" sz="4800" dirty="0"/>
              <a:t>по информационной </a:t>
            </a:r>
            <a:r>
              <a:rPr lang="ru-RU" sz="4800" dirty="0" smtClean="0"/>
              <a:t>безопасности</a:t>
            </a:r>
            <a:br>
              <a:rPr lang="ru-RU" sz="4800" dirty="0" smtClean="0"/>
            </a:br>
            <a:r>
              <a:rPr lang="ru-RU" sz="4800" dirty="0" smtClean="0"/>
              <a:t>в </a:t>
            </a:r>
            <a:r>
              <a:rPr lang="en-US" sz="4800" dirty="0" smtClean="0"/>
              <a:t>Telegram</a:t>
            </a:r>
            <a:r>
              <a:rPr lang="ru-RU" sz="4800" dirty="0" smtClean="0"/>
              <a:t/>
            </a:r>
            <a:br>
              <a:rPr lang="ru-RU" sz="4800" dirty="0" smtClean="0"/>
            </a:br>
            <a:endParaRPr sz="4800"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81786" y="5598018"/>
            <a:ext cx="11425286" cy="61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 smtClean="0"/>
              <a:t>Мельников Илья, ученик 10 </a:t>
            </a:r>
            <a:r>
              <a:rPr lang="ru-RU" dirty="0"/>
              <a:t>А </a:t>
            </a:r>
            <a:r>
              <a:rPr lang="ru-RU" dirty="0" smtClean="0"/>
              <a:t>класса</a:t>
            </a:r>
          </a:p>
          <a:p>
            <a:r>
              <a:rPr lang="ru-RU" dirty="0" smtClean="0"/>
              <a:t>МБОУ «СОШ с УИОП №66» г. Кирова</a:t>
            </a:r>
            <a:endParaRPr lang="ru-RU" dirty="0"/>
          </a:p>
          <a:p>
            <a:endParaRPr lang="ru-RU" dirty="0"/>
          </a:p>
        </p:txBody>
      </p:sp>
      <p:pic>
        <p:nvPicPr>
          <p:cNvPr id="132" name="Google Shape;132;p24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678" t="45968" r="60320" b="25889"/>
          <a:stretch/>
        </p:blipFill>
        <p:spPr>
          <a:xfrm rot="465910">
            <a:off x="1581633" y="948797"/>
            <a:ext cx="1123354" cy="815520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3" name="Google Shape;133;p24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678" t="45968" r="60320" b="25889"/>
          <a:stretch/>
        </p:blipFill>
        <p:spPr>
          <a:xfrm rot="6375612">
            <a:off x="9537580" y="948382"/>
            <a:ext cx="1124296" cy="81620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4" name="Google Shape;134;p24" descr="A picture containing pla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8678" t="45968" r="60320" b="25889"/>
          <a:stretch/>
        </p:blipFill>
        <p:spPr>
          <a:xfrm rot="-10064114">
            <a:off x="9466468" y="4119593"/>
            <a:ext cx="1124668" cy="816474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24" descr="A picture containing pla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8678" t="45968" r="60320" b="25889"/>
          <a:stretch/>
        </p:blipFill>
        <p:spPr>
          <a:xfrm rot="-3509744">
            <a:off x="1606525" y="3865563"/>
            <a:ext cx="1124162" cy="816107"/>
          </a:xfrm>
          <a:custGeom>
            <a:avLst/>
            <a:gdLst/>
            <a:ahLst/>
            <a:cxnLst/>
            <a:rect l="l" t="t" r="r" b="b"/>
            <a:pathLst>
              <a:path w="1124296" h="816204" extrusionOk="0">
                <a:moveTo>
                  <a:pt x="623587" y="793775"/>
                </a:moveTo>
                <a:cubicBezTo>
                  <a:pt x="625711" y="793188"/>
                  <a:pt x="624606" y="793588"/>
                  <a:pt x="622953" y="794023"/>
                </a:cubicBezTo>
                <a:lnTo>
                  <a:pt x="622653" y="794057"/>
                </a:lnTo>
                <a:close/>
                <a:moveTo>
                  <a:pt x="96379" y="25278"/>
                </a:moveTo>
                <a:lnTo>
                  <a:pt x="102845" y="29493"/>
                </a:lnTo>
                <a:cubicBezTo>
                  <a:pt x="115280" y="37613"/>
                  <a:pt x="131184" y="48024"/>
                  <a:pt x="150538" y="60755"/>
                </a:cubicBezTo>
                <a:cubicBezTo>
                  <a:pt x="161187" y="66714"/>
                  <a:pt x="223532" y="101487"/>
                  <a:pt x="231295" y="106339"/>
                </a:cubicBezTo>
                <a:cubicBezTo>
                  <a:pt x="234480" y="108329"/>
                  <a:pt x="236403" y="111417"/>
                  <a:pt x="239261" y="113762"/>
                </a:cubicBezTo>
                <a:cubicBezTo>
                  <a:pt x="244758" y="118273"/>
                  <a:pt x="250614" y="122488"/>
                  <a:pt x="256291" y="126851"/>
                </a:cubicBezTo>
                <a:cubicBezTo>
                  <a:pt x="306283" y="158911"/>
                  <a:pt x="355899" y="191551"/>
                  <a:pt x="406268" y="223031"/>
                </a:cubicBezTo>
                <a:lnTo>
                  <a:pt x="487025" y="268615"/>
                </a:lnTo>
                <a:cubicBezTo>
                  <a:pt x="518614" y="287543"/>
                  <a:pt x="550098" y="306665"/>
                  <a:pt x="581791" y="325399"/>
                </a:cubicBezTo>
                <a:lnTo>
                  <a:pt x="631234" y="353856"/>
                </a:lnTo>
                <a:lnTo>
                  <a:pt x="692764" y="389867"/>
                </a:lnTo>
                <a:cubicBezTo>
                  <a:pt x="700455" y="395488"/>
                  <a:pt x="708312" y="400949"/>
                  <a:pt x="715837" y="406732"/>
                </a:cubicBezTo>
                <a:cubicBezTo>
                  <a:pt x="719685" y="409690"/>
                  <a:pt x="722908" y="413152"/>
                  <a:pt x="726824" y="416044"/>
                </a:cubicBezTo>
                <a:cubicBezTo>
                  <a:pt x="737316" y="423792"/>
                  <a:pt x="748249" y="431065"/>
                  <a:pt x="758962" y="438575"/>
                </a:cubicBezTo>
                <a:cubicBezTo>
                  <a:pt x="762350" y="439878"/>
                  <a:pt x="765736" y="441269"/>
                  <a:pt x="769125" y="442482"/>
                </a:cubicBezTo>
                <a:cubicBezTo>
                  <a:pt x="774896" y="444548"/>
                  <a:pt x="780870" y="447484"/>
                  <a:pt x="786430" y="448408"/>
                </a:cubicBezTo>
                <a:cubicBezTo>
                  <a:pt x="800642" y="450771"/>
                  <a:pt x="808417" y="432303"/>
                  <a:pt x="810878" y="429460"/>
                </a:cubicBezTo>
                <a:cubicBezTo>
                  <a:pt x="816470" y="405314"/>
                  <a:pt x="809124" y="434796"/>
                  <a:pt x="820219" y="401070"/>
                </a:cubicBezTo>
                <a:cubicBezTo>
                  <a:pt x="821342" y="397657"/>
                  <a:pt x="821519" y="393776"/>
                  <a:pt x="822691" y="390390"/>
                </a:cubicBezTo>
                <a:cubicBezTo>
                  <a:pt x="825003" y="383716"/>
                  <a:pt x="828003" y="377411"/>
                  <a:pt x="830659" y="370921"/>
                </a:cubicBezTo>
                <a:cubicBezTo>
                  <a:pt x="832347" y="363627"/>
                  <a:pt x="834240" y="354613"/>
                  <a:pt x="836703" y="347805"/>
                </a:cubicBezTo>
                <a:cubicBezTo>
                  <a:pt x="840162" y="338239"/>
                  <a:pt x="851054" y="313546"/>
                  <a:pt x="854833" y="305349"/>
                </a:cubicBezTo>
                <a:cubicBezTo>
                  <a:pt x="868866" y="274910"/>
                  <a:pt x="855435" y="279150"/>
                  <a:pt x="877634" y="275591"/>
                </a:cubicBezTo>
                <a:cubicBezTo>
                  <a:pt x="877057" y="290643"/>
                  <a:pt x="876625" y="273573"/>
                  <a:pt x="882028" y="295452"/>
                </a:cubicBezTo>
                <a:cubicBezTo>
                  <a:pt x="883398" y="300996"/>
                  <a:pt x="883676" y="306261"/>
                  <a:pt x="884500" y="311666"/>
                </a:cubicBezTo>
                <a:cubicBezTo>
                  <a:pt x="895459" y="332450"/>
                  <a:pt x="890755" y="321519"/>
                  <a:pt x="897683" y="344355"/>
                </a:cubicBezTo>
                <a:cubicBezTo>
                  <a:pt x="910908" y="362036"/>
                  <a:pt x="899567" y="345080"/>
                  <a:pt x="907298" y="362588"/>
                </a:cubicBezTo>
                <a:cubicBezTo>
                  <a:pt x="909432" y="367422"/>
                  <a:pt x="912795" y="372334"/>
                  <a:pt x="914988" y="377174"/>
                </a:cubicBezTo>
                <a:cubicBezTo>
                  <a:pt x="916926" y="381452"/>
                  <a:pt x="917771" y="385599"/>
                  <a:pt x="919657" y="389872"/>
                </a:cubicBezTo>
                <a:cubicBezTo>
                  <a:pt x="931919" y="417641"/>
                  <a:pt x="918865" y="379191"/>
                  <a:pt x="930918" y="418914"/>
                </a:cubicBezTo>
                <a:cubicBezTo>
                  <a:pt x="937866" y="429054"/>
                  <a:pt x="941115" y="432805"/>
                  <a:pt x="945476" y="442682"/>
                </a:cubicBezTo>
                <a:cubicBezTo>
                  <a:pt x="958866" y="473006"/>
                  <a:pt x="941601" y="439174"/>
                  <a:pt x="955914" y="466320"/>
                </a:cubicBezTo>
                <a:cubicBezTo>
                  <a:pt x="960446" y="474914"/>
                  <a:pt x="967633" y="483424"/>
                  <a:pt x="973493" y="491976"/>
                </a:cubicBezTo>
                <a:cubicBezTo>
                  <a:pt x="979294" y="500442"/>
                  <a:pt x="982465" y="508993"/>
                  <a:pt x="986952" y="517502"/>
                </a:cubicBezTo>
                <a:cubicBezTo>
                  <a:pt x="991484" y="526097"/>
                  <a:pt x="999055" y="534575"/>
                  <a:pt x="1004531" y="543158"/>
                </a:cubicBezTo>
                <a:cubicBezTo>
                  <a:pt x="1006854" y="546799"/>
                  <a:pt x="1008066" y="550452"/>
                  <a:pt x="1010299" y="554098"/>
                </a:cubicBezTo>
                <a:cubicBezTo>
                  <a:pt x="1012931" y="558394"/>
                  <a:pt x="1016392" y="562632"/>
                  <a:pt x="1019088" y="566926"/>
                </a:cubicBezTo>
                <a:cubicBezTo>
                  <a:pt x="1024820" y="576055"/>
                  <a:pt x="1029119" y="585274"/>
                  <a:pt x="1035569" y="594340"/>
                </a:cubicBezTo>
                <a:cubicBezTo>
                  <a:pt x="1039638" y="600061"/>
                  <a:pt x="1045688" y="605345"/>
                  <a:pt x="1050401" y="610945"/>
                </a:cubicBezTo>
                <a:cubicBezTo>
                  <a:pt x="1055515" y="617023"/>
                  <a:pt x="1061989" y="627234"/>
                  <a:pt x="1066058" y="632955"/>
                </a:cubicBezTo>
                <a:cubicBezTo>
                  <a:pt x="1068246" y="636030"/>
                  <a:pt x="1070636" y="639077"/>
                  <a:pt x="1072924" y="642137"/>
                </a:cubicBezTo>
                <a:cubicBezTo>
                  <a:pt x="1091520" y="659466"/>
                  <a:pt x="1068449" y="637153"/>
                  <a:pt x="1094624" y="667924"/>
                </a:cubicBezTo>
                <a:cubicBezTo>
                  <a:pt x="1098441" y="672411"/>
                  <a:pt x="1103379" y="676502"/>
                  <a:pt x="1107534" y="680882"/>
                </a:cubicBezTo>
                <a:cubicBezTo>
                  <a:pt x="1107560" y="680909"/>
                  <a:pt x="1124678" y="699458"/>
                  <a:pt x="1124290" y="701134"/>
                </a:cubicBezTo>
                <a:cubicBezTo>
                  <a:pt x="1123707" y="703651"/>
                  <a:pt x="1118135" y="702231"/>
                  <a:pt x="1114950" y="702631"/>
                </a:cubicBezTo>
                <a:cubicBezTo>
                  <a:pt x="1110533" y="703186"/>
                  <a:pt x="1105977" y="703542"/>
                  <a:pt x="1101490" y="703998"/>
                </a:cubicBezTo>
                <a:cubicBezTo>
                  <a:pt x="1090417" y="701885"/>
                  <a:pt x="1088310" y="700926"/>
                  <a:pt x="1077867" y="701458"/>
                </a:cubicBezTo>
                <a:cubicBezTo>
                  <a:pt x="1074528" y="701628"/>
                  <a:pt x="1071893" y="702828"/>
                  <a:pt x="1068528" y="702956"/>
                </a:cubicBezTo>
                <a:cubicBezTo>
                  <a:pt x="1063247" y="703156"/>
                  <a:pt x="1057357" y="702284"/>
                  <a:pt x="1052046" y="702434"/>
                </a:cubicBezTo>
                <a:cubicBezTo>
                  <a:pt x="1047352" y="702567"/>
                  <a:pt x="1043254" y="703625"/>
                  <a:pt x="1038586" y="703801"/>
                </a:cubicBezTo>
                <a:cubicBezTo>
                  <a:pt x="1034626" y="703951"/>
                  <a:pt x="1030185" y="703261"/>
                  <a:pt x="1026225" y="703410"/>
                </a:cubicBezTo>
                <a:cubicBezTo>
                  <a:pt x="1021557" y="703587"/>
                  <a:pt x="1017433" y="704601"/>
                  <a:pt x="1012765" y="704777"/>
                </a:cubicBezTo>
                <a:cubicBezTo>
                  <a:pt x="1008805" y="704927"/>
                  <a:pt x="1004128" y="703881"/>
                  <a:pt x="1000404" y="704386"/>
                </a:cubicBezTo>
                <a:cubicBezTo>
                  <a:pt x="993329" y="705347"/>
                  <a:pt x="987749" y="708245"/>
                  <a:pt x="980626" y="709140"/>
                </a:cubicBezTo>
                <a:cubicBezTo>
                  <a:pt x="972481" y="710163"/>
                  <a:pt x="963078" y="709275"/>
                  <a:pt x="954806" y="710116"/>
                </a:cubicBezTo>
                <a:cubicBezTo>
                  <a:pt x="942231" y="711393"/>
                  <a:pt x="938439" y="714027"/>
                  <a:pt x="928710" y="718255"/>
                </a:cubicBezTo>
                <a:cubicBezTo>
                  <a:pt x="925139" y="719806"/>
                  <a:pt x="919737" y="719166"/>
                  <a:pt x="915250" y="719622"/>
                </a:cubicBezTo>
                <a:cubicBezTo>
                  <a:pt x="906277" y="720533"/>
                  <a:pt x="896964" y="720972"/>
                  <a:pt x="888330" y="722356"/>
                </a:cubicBezTo>
                <a:cubicBezTo>
                  <a:pt x="884469" y="722975"/>
                  <a:pt x="881905" y="725204"/>
                  <a:pt x="877892" y="725612"/>
                </a:cubicBezTo>
                <a:cubicBezTo>
                  <a:pt x="872816" y="726127"/>
                  <a:pt x="866487" y="724575"/>
                  <a:pt x="861411" y="725091"/>
                </a:cubicBezTo>
                <a:cubicBezTo>
                  <a:pt x="857398" y="725498"/>
                  <a:pt x="854452" y="727261"/>
                  <a:pt x="850972" y="728346"/>
                </a:cubicBezTo>
                <a:cubicBezTo>
                  <a:pt x="841898" y="731175"/>
                  <a:pt x="831152" y="732021"/>
                  <a:pt x="821855" y="734597"/>
                </a:cubicBezTo>
                <a:cubicBezTo>
                  <a:pt x="817562" y="735786"/>
                  <a:pt x="814507" y="738303"/>
                  <a:pt x="810317" y="739610"/>
                </a:cubicBezTo>
                <a:cubicBezTo>
                  <a:pt x="805781" y="741025"/>
                  <a:pt x="800612" y="741694"/>
                  <a:pt x="795759" y="742735"/>
                </a:cubicBezTo>
                <a:cubicBezTo>
                  <a:pt x="786454" y="744733"/>
                  <a:pt x="778531" y="748354"/>
                  <a:pt x="769663" y="750874"/>
                </a:cubicBezTo>
                <a:cubicBezTo>
                  <a:pt x="761497" y="753195"/>
                  <a:pt x="753148" y="755309"/>
                  <a:pt x="744666" y="757255"/>
                </a:cubicBezTo>
                <a:cubicBezTo>
                  <a:pt x="726499" y="761424"/>
                  <a:pt x="744817" y="755681"/>
                  <a:pt x="721867" y="760120"/>
                </a:cubicBezTo>
                <a:cubicBezTo>
                  <a:pt x="680580" y="768106"/>
                  <a:pt x="734480" y="758977"/>
                  <a:pt x="705110" y="766761"/>
                </a:cubicBezTo>
                <a:cubicBezTo>
                  <a:pt x="697527" y="768771"/>
                  <a:pt x="689178" y="769843"/>
                  <a:pt x="681212" y="771384"/>
                </a:cubicBezTo>
                <a:cubicBezTo>
                  <a:pt x="670196" y="773515"/>
                  <a:pt x="647692" y="782846"/>
                  <a:pt x="638360" y="786164"/>
                </a:cubicBezTo>
                <a:cubicBezTo>
                  <a:pt x="634985" y="787364"/>
                  <a:pt x="631037" y="787955"/>
                  <a:pt x="627922" y="789420"/>
                </a:cubicBezTo>
                <a:cubicBezTo>
                  <a:pt x="621038" y="792659"/>
                  <a:pt x="618970" y="794026"/>
                  <a:pt x="619036" y="794476"/>
                </a:cubicBezTo>
                <a:lnTo>
                  <a:pt x="622653" y="794057"/>
                </a:lnTo>
                <a:lnTo>
                  <a:pt x="604847" y="799447"/>
                </a:lnTo>
                <a:cubicBezTo>
                  <a:pt x="599927" y="800982"/>
                  <a:pt x="596800" y="804329"/>
                  <a:pt x="592211" y="806219"/>
                </a:cubicBezTo>
                <a:cubicBezTo>
                  <a:pt x="587345" y="808224"/>
                  <a:pt x="581586" y="809271"/>
                  <a:pt x="576554" y="811103"/>
                </a:cubicBezTo>
                <a:cubicBezTo>
                  <a:pt x="572514" y="812573"/>
                  <a:pt x="569774" y="815519"/>
                  <a:pt x="565017" y="816117"/>
                </a:cubicBezTo>
                <a:cubicBezTo>
                  <a:pt x="558171" y="816977"/>
                  <a:pt x="547637" y="811279"/>
                  <a:pt x="540569" y="808172"/>
                </a:cubicBezTo>
                <a:cubicBezTo>
                  <a:pt x="551251" y="775707"/>
                  <a:pt x="540495" y="805759"/>
                  <a:pt x="568590" y="749893"/>
                </a:cubicBezTo>
                <a:cubicBezTo>
                  <a:pt x="572650" y="741820"/>
                  <a:pt x="576099" y="733397"/>
                  <a:pt x="579853" y="725149"/>
                </a:cubicBezTo>
                <a:cubicBezTo>
                  <a:pt x="584496" y="714949"/>
                  <a:pt x="587842" y="704032"/>
                  <a:pt x="591391" y="693242"/>
                </a:cubicBezTo>
                <a:cubicBezTo>
                  <a:pt x="592514" y="689830"/>
                  <a:pt x="592946" y="686077"/>
                  <a:pt x="593864" y="682563"/>
                </a:cubicBezTo>
                <a:cubicBezTo>
                  <a:pt x="594961" y="678371"/>
                  <a:pt x="596246" y="674272"/>
                  <a:pt x="597435" y="670126"/>
                </a:cubicBezTo>
                <a:cubicBezTo>
                  <a:pt x="602734" y="651674"/>
                  <a:pt x="613023" y="635869"/>
                  <a:pt x="621061" y="618880"/>
                </a:cubicBezTo>
                <a:cubicBezTo>
                  <a:pt x="626118" y="608194"/>
                  <a:pt x="642326" y="601562"/>
                  <a:pt x="636719" y="587103"/>
                </a:cubicBezTo>
                <a:cubicBezTo>
                  <a:pt x="632427" y="576033"/>
                  <a:pt x="611265" y="569565"/>
                  <a:pt x="598539" y="560795"/>
                </a:cubicBezTo>
                <a:cubicBezTo>
                  <a:pt x="590115" y="556346"/>
                  <a:pt x="581664" y="551968"/>
                  <a:pt x="573268" y="547446"/>
                </a:cubicBezTo>
                <a:cubicBezTo>
                  <a:pt x="562801" y="541809"/>
                  <a:pt x="552494" y="535749"/>
                  <a:pt x="541954" y="530320"/>
                </a:cubicBezTo>
                <a:cubicBezTo>
                  <a:pt x="537629" y="528092"/>
                  <a:pt x="533137" y="526595"/>
                  <a:pt x="528769" y="524524"/>
                </a:cubicBezTo>
                <a:cubicBezTo>
                  <a:pt x="522324" y="521468"/>
                  <a:pt x="515949" y="518142"/>
                  <a:pt x="509541" y="514951"/>
                </a:cubicBezTo>
                <a:cubicBezTo>
                  <a:pt x="485101" y="502783"/>
                  <a:pt x="461189" y="488959"/>
                  <a:pt x="436749" y="476791"/>
                </a:cubicBezTo>
                <a:cubicBezTo>
                  <a:pt x="424547" y="470716"/>
                  <a:pt x="419208" y="468521"/>
                  <a:pt x="407358" y="463312"/>
                </a:cubicBezTo>
                <a:cubicBezTo>
                  <a:pt x="396920" y="457603"/>
                  <a:pt x="386527" y="451780"/>
                  <a:pt x="376044" y="446185"/>
                </a:cubicBezTo>
                <a:cubicBezTo>
                  <a:pt x="368668" y="442249"/>
                  <a:pt x="361148" y="438717"/>
                  <a:pt x="353794" y="434724"/>
                </a:cubicBezTo>
                <a:cubicBezTo>
                  <a:pt x="341271" y="427924"/>
                  <a:pt x="328978" y="420575"/>
                  <a:pt x="316438" y="413821"/>
                </a:cubicBezTo>
                <a:cubicBezTo>
                  <a:pt x="303382" y="406789"/>
                  <a:pt x="293976" y="402931"/>
                  <a:pt x="281003" y="396564"/>
                </a:cubicBezTo>
                <a:cubicBezTo>
                  <a:pt x="268162" y="390262"/>
                  <a:pt x="255325" y="383935"/>
                  <a:pt x="242547" y="377419"/>
                </a:cubicBezTo>
                <a:cubicBezTo>
                  <a:pt x="184792" y="347969"/>
                  <a:pt x="256795" y="382976"/>
                  <a:pt x="172777" y="341148"/>
                </a:cubicBezTo>
                <a:cubicBezTo>
                  <a:pt x="164724" y="337139"/>
                  <a:pt x="157488" y="334543"/>
                  <a:pt x="149429" y="331445"/>
                </a:cubicBezTo>
                <a:cubicBezTo>
                  <a:pt x="142654" y="328840"/>
                  <a:pt x="135872" y="326345"/>
                  <a:pt x="129102" y="323630"/>
                </a:cubicBezTo>
                <a:cubicBezTo>
                  <a:pt x="79125" y="303585"/>
                  <a:pt x="123652" y="320808"/>
                  <a:pt x="95591" y="310020"/>
                </a:cubicBezTo>
                <a:lnTo>
                  <a:pt x="75264" y="302205"/>
                </a:lnTo>
                <a:cubicBezTo>
                  <a:pt x="66430" y="298809"/>
                  <a:pt x="57728" y="294010"/>
                  <a:pt x="48894" y="290614"/>
                </a:cubicBezTo>
                <a:cubicBezTo>
                  <a:pt x="44103" y="288772"/>
                  <a:pt x="39403" y="288292"/>
                  <a:pt x="34610" y="286577"/>
                </a:cubicBezTo>
                <a:cubicBezTo>
                  <a:pt x="25817" y="283429"/>
                  <a:pt x="19889" y="279312"/>
                  <a:pt x="11262" y="276874"/>
                </a:cubicBezTo>
                <a:cubicBezTo>
                  <a:pt x="7423" y="275788"/>
                  <a:pt x="3754" y="275441"/>
                  <a:pt x="0" y="274725"/>
                </a:cubicBezTo>
                <a:cubicBezTo>
                  <a:pt x="1744" y="229341"/>
                  <a:pt x="-1228" y="276689"/>
                  <a:pt x="58237" y="181544"/>
                </a:cubicBezTo>
                <a:cubicBezTo>
                  <a:pt x="63378" y="173318"/>
                  <a:pt x="66479" y="163876"/>
                  <a:pt x="70600" y="155042"/>
                </a:cubicBezTo>
                <a:cubicBezTo>
                  <a:pt x="76609" y="136776"/>
                  <a:pt x="73886" y="145666"/>
                  <a:pt x="78842" y="128410"/>
                </a:cubicBezTo>
                <a:cubicBezTo>
                  <a:pt x="79649" y="125600"/>
                  <a:pt x="79757" y="122463"/>
                  <a:pt x="80215" y="119489"/>
                </a:cubicBezTo>
                <a:cubicBezTo>
                  <a:pt x="80903" y="115021"/>
                  <a:pt x="84334" y="92740"/>
                  <a:pt x="84337" y="92726"/>
                </a:cubicBezTo>
                <a:cubicBezTo>
                  <a:pt x="85002" y="89093"/>
                  <a:pt x="86100" y="85660"/>
                  <a:pt x="86809" y="82047"/>
                </a:cubicBezTo>
                <a:cubicBezTo>
                  <a:pt x="87382" y="79125"/>
                  <a:pt x="87609" y="76048"/>
                  <a:pt x="88183" y="73126"/>
                </a:cubicBezTo>
                <a:cubicBezTo>
                  <a:pt x="88892" y="69513"/>
                  <a:pt x="90050" y="66107"/>
                  <a:pt x="90655" y="62447"/>
                </a:cubicBezTo>
                <a:close/>
                <a:moveTo>
                  <a:pt x="100272" y="0"/>
                </a:moveTo>
                <a:lnTo>
                  <a:pt x="96379" y="25278"/>
                </a:lnTo>
                <a:lnTo>
                  <a:pt x="75971" y="11975"/>
                </a:lnTo>
                <a:cubicBezTo>
                  <a:pt x="65021" y="4838"/>
                  <a:pt x="68031" y="6744"/>
                  <a:pt x="85163" y="1745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3036518" y="1387377"/>
            <a:ext cx="6334943" cy="3722091"/>
            <a:chOff x="1017885" y="2820184"/>
            <a:chExt cx="3386040" cy="2926172"/>
          </a:xfrm>
        </p:grpSpPr>
        <p:pic>
          <p:nvPicPr>
            <p:cNvPr id="137" name="Google Shape;137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199926" y="5538246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1064808" y="2820184"/>
              <a:ext cx="3204000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-305220" y="4165076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 flipH="1">
              <a:off x="2816624" y="4190215"/>
              <a:ext cx="2830034" cy="1838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48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7216654" y="1138334"/>
            <a:ext cx="4287991" cy="29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ru-RU" sz="2400" dirty="0"/>
              <a:t>рост числа угроз информационной безопасности</a:t>
            </a:r>
          </a:p>
          <a:p>
            <a:pPr algn="l"/>
            <a:r>
              <a:rPr lang="ru-RU" sz="2400" dirty="0"/>
              <a:t>дефицит кадров в ИТ-отрасли</a:t>
            </a:r>
          </a:p>
          <a:p>
            <a:pPr algn="l"/>
            <a:r>
              <a:rPr lang="ru-RU" sz="2400" dirty="0"/>
              <a:t>необходимость </a:t>
            </a:r>
            <a:r>
              <a:rPr lang="ru-RU" sz="2400" dirty="0" err="1"/>
              <a:t>профориентационной</a:t>
            </a:r>
            <a:r>
              <a:rPr lang="ru-RU" sz="2400" dirty="0"/>
              <a:t> </a:t>
            </a:r>
            <a:r>
              <a:rPr lang="ru-RU" sz="2400" dirty="0" smtClean="0"/>
              <a:t>работы</a:t>
            </a:r>
          </a:p>
        </p:txBody>
      </p:sp>
      <p:sp>
        <p:nvSpPr>
          <p:cNvPr id="148" name="Google Shape;148;p25"/>
          <p:cNvSpPr/>
          <p:nvPr/>
        </p:nvSpPr>
        <p:spPr>
          <a:xfrm rot="8321483">
            <a:off x="516457" y="1347857"/>
            <a:ext cx="1682451" cy="480542"/>
          </a:xfrm>
          <a:custGeom>
            <a:avLst/>
            <a:gdLst/>
            <a:ahLst/>
            <a:cxnLst/>
            <a:rect l="l" t="t" r="r" b="b"/>
            <a:pathLst>
              <a:path w="7659384" h="1673412" extrusionOk="0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6"/>
            </a:schemeClr>
          </a:solidFill>
          <a:ln>
            <a:noFill/>
          </a:ln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26571" y="263328"/>
            <a:ext cx="11700588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SzPts val="4000"/>
            </a:pPr>
            <a:r>
              <a:rPr lang="ru-RU" sz="4000" dirty="0"/>
              <a:t>Актуальность и обоснование проблемы</a:t>
            </a:r>
            <a:endParaRPr sz="4000" dirty="0"/>
          </a:p>
        </p:txBody>
      </p:sp>
      <p:sp>
        <p:nvSpPr>
          <p:cNvPr id="150" name="Google Shape;150;p25"/>
          <p:cNvSpPr/>
          <p:nvPr/>
        </p:nvSpPr>
        <p:spPr>
          <a:xfrm rot="8321483">
            <a:off x="4588482" y="4818007"/>
            <a:ext cx="1682451" cy="480542"/>
          </a:xfrm>
          <a:custGeom>
            <a:avLst/>
            <a:gdLst/>
            <a:ahLst/>
            <a:cxnLst/>
            <a:rect l="l" t="t" r="r" b="b"/>
            <a:pathLst>
              <a:path w="7659384" h="1673412" extrusionOk="0">
                <a:moveTo>
                  <a:pt x="197437" y="0"/>
                </a:moveTo>
                <a:lnTo>
                  <a:pt x="7604587" y="0"/>
                </a:lnTo>
                <a:lnTo>
                  <a:pt x="7349060" y="196414"/>
                </a:lnTo>
                <a:lnTo>
                  <a:pt x="7659384" y="434947"/>
                </a:lnTo>
                <a:lnTo>
                  <a:pt x="7659384" y="462083"/>
                </a:lnTo>
                <a:lnTo>
                  <a:pt x="7349061" y="700616"/>
                </a:lnTo>
                <a:lnTo>
                  <a:pt x="7658358" y="938359"/>
                </a:lnTo>
                <a:lnTo>
                  <a:pt x="7349060" y="1176104"/>
                </a:lnTo>
                <a:lnTo>
                  <a:pt x="7659384" y="1414637"/>
                </a:lnTo>
                <a:lnTo>
                  <a:pt x="7659384" y="1441774"/>
                </a:lnTo>
                <a:lnTo>
                  <a:pt x="7358029" y="1673412"/>
                </a:lnTo>
                <a:lnTo>
                  <a:pt x="211955" y="1673412"/>
                </a:lnTo>
                <a:lnTo>
                  <a:pt x="327976" y="1584232"/>
                </a:lnTo>
                <a:lnTo>
                  <a:pt x="0" y="1332130"/>
                </a:lnTo>
                <a:lnTo>
                  <a:pt x="327975" y="1080030"/>
                </a:lnTo>
                <a:lnTo>
                  <a:pt x="18678" y="842286"/>
                </a:lnTo>
                <a:lnTo>
                  <a:pt x="327976" y="604542"/>
                </a:lnTo>
                <a:lnTo>
                  <a:pt x="0" y="352440"/>
                </a:lnTo>
                <a:lnTo>
                  <a:pt x="327975" y="100340"/>
                </a:lnTo>
                <a:close/>
              </a:path>
            </a:pathLst>
          </a:custGeom>
          <a:solidFill>
            <a:schemeClr val="lt1">
              <a:alpha val="50196"/>
            </a:schemeClr>
          </a:solidFill>
          <a:ln>
            <a:noFill/>
          </a:ln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Диаграмма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304029"/>
              </p:ext>
            </p:extLst>
          </p:nvPr>
        </p:nvGraphicFramePr>
        <p:xfrm>
          <a:off x="567178" y="1138334"/>
          <a:ext cx="6533418" cy="512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7216654" y="5101569"/>
            <a:ext cx="4569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/>
            <a:r>
              <a:rPr lang="ru-RU" sz="1800" dirty="0">
                <a:solidFill>
                  <a:schemeClr val="bg1"/>
                </a:solidFill>
              </a:rPr>
              <a:t>Данные взяты с </a:t>
            </a:r>
            <a:r>
              <a:rPr lang="ru-RU" sz="1800" dirty="0" smtClean="0">
                <a:solidFill>
                  <a:schemeClr val="bg1"/>
                </a:solidFill>
              </a:rPr>
              <a:t>сайта компании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107950"/>
            <a:r>
              <a:rPr lang="en-US" sz="1800" dirty="0" smtClean="0">
                <a:solidFill>
                  <a:schemeClr val="bg1"/>
                </a:solidFill>
              </a:rPr>
              <a:t>Positive Technologies</a:t>
            </a:r>
          </a:p>
          <a:p>
            <a:pPr marL="107950"/>
            <a:r>
              <a:rPr lang="ru-RU" sz="1600" dirty="0" smtClean="0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://www.ptsecurity.com/ru-ru/research/analytics/kak-izmenilis-ataki-na-rossiyskie-kompanii-za-dva-goda/#id1</a:t>
            </a:r>
            <a:endParaRPr lang="ru-RU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body" idx="4294967295"/>
          </p:nvPr>
        </p:nvSpPr>
        <p:spPr>
          <a:xfrm>
            <a:off x="657944" y="924184"/>
            <a:ext cx="11051974" cy="207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Цель – разработка онлайн-игры по </a:t>
            </a:r>
            <a:r>
              <a:rPr lang="ru-RU" sz="2400" dirty="0" smtClean="0"/>
              <a:t>информационной безопасности</a:t>
            </a:r>
            <a:r>
              <a:rPr lang="ru-RU" sz="2400" dirty="0"/>
              <a:t>, в рамках которой ученики познакомятся с видами угроз и атак на информационную безопасность, а также методами их раскрытия и профилактики.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200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298580" y="132464"/>
            <a:ext cx="1165393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-RU" sz="4000" dirty="0" smtClean="0"/>
              <a:t>Цель и задачи проекта</a:t>
            </a:r>
            <a:endParaRPr sz="4000" dirty="0"/>
          </a:p>
        </p:txBody>
      </p:sp>
      <p:pic>
        <p:nvPicPr>
          <p:cNvPr id="157" name="Google Shape;157;p26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1093362" y="3490851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8" name="Google Shape;158;p26" descr="A black and white outline of a city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36449" t="26820" r="45730" b="33970"/>
          <a:stretch/>
        </p:blipFill>
        <p:spPr>
          <a:xfrm>
            <a:off x="1108479" y="4504790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9" name="Google Shape;159;p26" descr="A black and white outline of a city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36449" t="26820" r="45730" b="33970"/>
          <a:stretch/>
        </p:blipFill>
        <p:spPr>
          <a:xfrm>
            <a:off x="1108479" y="5545773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6579" y="2244546"/>
            <a:ext cx="7119229" cy="3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5;p26"/>
          <p:cNvSpPr txBox="1">
            <a:spLocks noGrp="1"/>
          </p:cNvSpPr>
          <p:nvPr>
            <p:ph type="body" idx="4294967295"/>
          </p:nvPr>
        </p:nvSpPr>
        <p:spPr>
          <a:xfrm>
            <a:off x="1992221" y="3275958"/>
            <a:ext cx="9241836" cy="207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lang="ru-RU" sz="200" u="sng" dirty="0" smtClean="0"/>
          </a:p>
          <a:p>
            <a:pPr marL="0" indent="0">
              <a:buNone/>
            </a:pPr>
            <a:r>
              <a:rPr lang="ru-RU" sz="2400" dirty="0" smtClean="0"/>
              <a:t>Разработать </a:t>
            </a:r>
            <a:r>
              <a:rPr lang="ru-RU" sz="2400" dirty="0"/>
              <a:t>сюжет, игровую динамику и </a:t>
            </a:r>
            <a:r>
              <a:rPr lang="ru-RU" sz="2400" dirty="0" smtClean="0"/>
              <a:t>механики, подобрать задания. 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Выбрать </a:t>
            </a:r>
            <a:r>
              <a:rPr lang="ru-RU" sz="2400" dirty="0"/>
              <a:t>средство разработки онлайн-игры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1100" dirty="0"/>
          </a:p>
          <a:p>
            <a:pPr marL="0" indent="0">
              <a:buNone/>
            </a:pPr>
            <a:r>
              <a:rPr lang="ru-RU" sz="2400" dirty="0" smtClean="0"/>
              <a:t>Реализовать </a:t>
            </a:r>
            <a:r>
              <a:rPr lang="ru-RU" sz="2400" dirty="0"/>
              <a:t>и протестировать онлайн-игру.</a:t>
            </a:r>
          </a:p>
        </p:txBody>
      </p:sp>
      <p:sp>
        <p:nvSpPr>
          <p:cNvPr id="10" name="Google Shape;156;p26"/>
          <p:cNvSpPr txBox="1">
            <a:spLocks/>
          </p:cNvSpPr>
          <p:nvPr/>
        </p:nvSpPr>
        <p:spPr>
          <a:xfrm>
            <a:off x="571321" y="2604708"/>
            <a:ext cx="269674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>
              <a:buSzPts val="4000"/>
            </a:pPr>
            <a:r>
              <a:rPr lang="ru-RU" sz="4000" dirty="0" smtClean="0"/>
              <a:t>Задачи: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5;p26"/>
          <p:cNvSpPr txBox="1">
            <a:spLocks noGrp="1"/>
          </p:cNvSpPr>
          <p:nvPr>
            <p:ph type="body" idx="4294967295"/>
          </p:nvPr>
        </p:nvSpPr>
        <p:spPr>
          <a:xfrm>
            <a:off x="298579" y="685435"/>
            <a:ext cx="11491905" cy="541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lang="ru-RU" sz="200" u="sng" dirty="0" smtClean="0"/>
          </a:p>
          <a:p>
            <a:pPr marL="1473200" lvl="3" indent="0">
              <a:buNone/>
            </a:pPr>
            <a:r>
              <a:rPr lang="ru-RU" sz="2400" dirty="0"/>
              <a:t>Прохождение игры учениками профильных классов школы (100</a:t>
            </a:r>
            <a:r>
              <a:rPr lang="ru-RU" sz="2400" dirty="0" smtClean="0"/>
              <a:t>%)</a:t>
            </a:r>
            <a:endParaRPr lang="ru-RU" sz="1800" dirty="0"/>
          </a:p>
          <a:p>
            <a:pPr marL="1473200" lvl="3" indent="0">
              <a:buNone/>
            </a:pPr>
            <a:r>
              <a:rPr lang="ru-RU" sz="2400" dirty="0"/>
              <a:t>Привлечение 30% учащихся непрофильных 8-11 классов к прохождению игры.</a:t>
            </a:r>
            <a:endParaRPr lang="ru-RU" sz="1800" dirty="0"/>
          </a:p>
          <a:p>
            <a:pPr marL="1473200" lvl="3" indent="0">
              <a:buNone/>
            </a:pPr>
            <a:endParaRPr lang="ru-RU" sz="100" dirty="0" smtClean="0"/>
          </a:p>
          <a:p>
            <a:pPr marL="1473200" lvl="3" indent="0">
              <a:buNone/>
            </a:pPr>
            <a:r>
              <a:rPr lang="ru-RU" sz="2400" dirty="0" smtClean="0"/>
              <a:t>Прохождение </a:t>
            </a:r>
            <a:r>
              <a:rPr lang="ru-RU" sz="2400" dirty="0"/>
              <a:t>до конца игры по крайней мере 50% участников.</a:t>
            </a:r>
            <a:endParaRPr lang="ru-RU" sz="1800" dirty="0"/>
          </a:p>
          <a:p>
            <a:pPr marL="1473200" lvl="3" indent="0">
              <a:buNone/>
            </a:pPr>
            <a:endParaRPr lang="ru-RU" sz="100" dirty="0" smtClean="0"/>
          </a:p>
          <a:p>
            <a:pPr marL="1473200" lvl="3" indent="0">
              <a:buNone/>
            </a:pPr>
            <a:r>
              <a:rPr lang="ru-RU" sz="2400" dirty="0" smtClean="0"/>
              <a:t>Выполнение </a:t>
            </a:r>
            <a:r>
              <a:rPr lang="ru-RU" sz="2400" dirty="0"/>
              <a:t>всех заданий по крайней мере 50% участников.</a:t>
            </a:r>
            <a:endParaRPr lang="ru-RU" sz="1800" dirty="0"/>
          </a:p>
          <a:p>
            <a:pPr marL="1473200" lvl="3" indent="0">
              <a:buNone/>
            </a:pPr>
            <a:r>
              <a:rPr lang="ru-RU" sz="2400" dirty="0"/>
              <a:t>Привлечение участников из других образовательных организаций после презентации широкому кругу лиц.</a:t>
            </a:r>
            <a:endParaRPr lang="ru-RU" sz="1800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298580" y="132464"/>
            <a:ext cx="1165393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-RU" sz="4000" dirty="0" smtClean="0"/>
              <a:t>Показатели успешности реализации проекта</a:t>
            </a:r>
            <a:endParaRPr sz="4000" dirty="0"/>
          </a:p>
        </p:txBody>
      </p:sp>
      <p:pic>
        <p:nvPicPr>
          <p:cNvPr id="157" name="Google Shape;157;p26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864760" y="1210954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8" name="Google Shape;158;p26" descr="A black and white outline of a city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36449" t="26820" r="45730" b="33970"/>
          <a:stretch/>
        </p:blipFill>
        <p:spPr>
          <a:xfrm>
            <a:off x="831845" y="2330377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9" name="Google Shape;159;p26" descr="A black and white outline of a city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36449" t="26820" r="45730" b="33970"/>
          <a:stretch/>
        </p:blipFill>
        <p:spPr>
          <a:xfrm>
            <a:off x="864760" y="3331650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68172" y="949672"/>
            <a:ext cx="7119229" cy="3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7;p26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878828" y="4397388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Google Shape;158;p26" descr="A black and white outline of a city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36449" t="26820" r="45730" b="33970"/>
          <a:stretch/>
        </p:blipFill>
        <p:spPr>
          <a:xfrm>
            <a:off x="864761" y="5436557"/>
            <a:ext cx="795633" cy="762684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6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26"/>
          <p:cNvSpPr txBox="1">
            <a:spLocks noGrp="1"/>
          </p:cNvSpPr>
          <p:nvPr>
            <p:ph type="title"/>
          </p:nvPr>
        </p:nvSpPr>
        <p:spPr>
          <a:xfrm>
            <a:off x="289788" y="387441"/>
            <a:ext cx="1165393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-RU" sz="4000" dirty="0" smtClean="0"/>
              <a:t>Обзор аналогов</a:t>
            </a:r>
            <a:endParaRPr sz="400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6546" y="1241688"/>
            <a:ext cx="3598363" cy="1842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Рисунок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20" y="2536862"/>
            <a:ext cx="2495550" cy="153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5" name="Рисунок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08" y="2163082"/>
            <a:ext cx="2533650" cy="156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990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7200" y="3552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31" name="Рисунок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99" y="1200844"/>
            <a:ext cx="3790950" cy="171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Рисунок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156" y="1965548"/>
            <a:ext cx="1924050" cy="1476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7200" y="2171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5" name="Рисунок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25" y="2210005"/>
            <a:ext cx="2745065" cy="1921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Рисунок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720" y="2407334"/>
            <a:ext cx="2047875" cy="2124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57200" y="4981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720" y="5442597"/>
            <a:ext cx="1885950" cy="619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Google Shape;156;p26"/>
          <p:cNvSpPr txBox="1">
            <a:spLocks/>
          </p:cNvSpPr>
          <p:nvPr/>
        </p:nvSpPr>
        <p:spPr>
          <a:xfrm>
            <a:off x="7548201" y="4599121"/>
            <a:ext cx="1472519" cy="105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>
              <a:buSzPts val="4000"/>
            </a:pPr>
            <a:r>
              <a:rPr lang="ru-RU" sz="6600" dirty="0" smtClean="0">
                <a:sym typeface="Symbol" panose="05050102010706020507" pitchFamily="18" charset="2"/>
              </a:rPr>
              <a:t></a:t>
            </a:r>
            <a:r>
              <a:rPr lang="ru-RU" sz="6600" dirty="0">
                <a:sym typeface="Wingdings" panose="05000000000000000000" pitchFamily="2" charset="2"/>
              </a:rPr>
              <a:t></a:t>
            </a:r>
            <a:endParaRPr lang="ru-RU" sz="6600" dirty="0"/>
          </a:p>
        </p:txBody>
      </p:sp>
      <p:sp>
        <p:nvSpPr>
          <p:cNvPr id="21" name="Google Shape;156;p26"/>
          <p:cNvSpPr txBox="1">
            <a:spLocks/>
          </p:cNvSpPr>
          <p:nvPr/>
        </p:nvSpPr>
        <p:spPr>
          <a:xfrm>
            <a:off x="-39714" y="225763"/>
            <a:ext cx="1472519" cy="105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>
              <a:buSzPts val="4000"/>
            </a:pPr>
            <a:r>
              <a:rPr lang="ru-RU" sz="6600" dirty="0" smtClean="0">
                <a:sym typeface="Symbol" panose="05050102010706020507" pitchFamily="18" charset="2"/>
              </a:rPr>
              <a:t></a:t>
            </a:r>
            <a:r>
              <a:rPr lang="ru-RU" sz="6600" dirty="0" smtClean="0">
                <a:sym typeface="Wingdings" panose="05000000000000000000" pitchFamily="2" charset="2"/>
              </a:rPr>
              <a:t></a:t>
            </a:r>
            <a:endParaRPr lang="ru-RU" sz="6600" dirty="0"/>
          </a:p>
        </p:txBody>
      </p:sp>
      <p:sp>
        <p:nvSpPr>
          <p:cNvPr id="22" name="Google Shape;156;p26"/>
          <p:cNvSpPr txBox="1">
            <a:spLocks/>
          </p:cNvSpPr>
          <p:nvPr/>
        </p:nvSpPr>
        <p:spPr>
          <a:xfrm>
            <a:off x="10471202" y="549366"/>
            <a:ext cx="1472519" cy="105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>
              <a:buSzPts val="4000"/>
            </a:pPr>
            <a:r>
              <a:rPr lang="ru-RU" sz="6600" dirty="0" smtClean="0">
                <a:sym typeface="Wingdings" panose="05000000000000000000" pitchFamily="2" charset="2"/>
              </a:rPr>
              <a:t></a:t>
            </a:r>
            <a:endParaRPr lang="ru-RU" sz="6600" dirty="0"/>
          </a:p>
        </p:txBody>
      </p:sp>
      <p:sp>
        <p:nvSpPr>
          <p:cNvPr id="23" name="Google Shape;156;p26"/>
          <p:cNvSpPr txBox="1">
            <a:spLocks/>
          </p:cNvSpPr>
          <p:nvPr/>
        </p:nvSpPr>
        <p:spPr>
          <a:xfrm>
            <a:off x="757870" y="4092707"/>
            <a:ext cx="1472519" cy="105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0" i="0" u="none" strike="noStrike" cap="none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>
              <a:buSzPts val="4000"/>
            </a:pPr>
            <a:r>
              <a:rPr lang="ru-RU" sz="6600" dirty="0" smtClean="0">
                <a:sym typeface="Symbol" panose="05050102010706020507" pitchFamily="18" charset="2"/>
              </a:rPr>
              <a:t></a:t>
            </a:r>
            <a:r>
              <a:rPr lang="ru-RU" sz="6600" dirty="0">
                <a:sym typeface="Wingdings" panose="05000000000000000000" pitchFamily="2" charset="2"/>
              </a:rPr>
              <a:t></a:t>
            </a:r>
            <a:endParaRPr lang="ru-RU" sz="6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8637" y="4427296"/>
            <a:ext cx="2866341" cy="1962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2955" y="4769032"/>
            <a:ext cx="3025198" cy="1695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4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7242" y="320014"/>
            <a:ext cx="1160728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-RU" sz="4000" dirty="0" smtClean="0"/>
              <a:t>Требования к проекту</a:t>
            </a:r>
            <a:endParaRPr sz="4000"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2"/>
          </p:nvPr>
        </p:nvSpPr>
        <p:spPr>
          <a:xfrm>
            <a:off x="2099167" y="1590884"/>
            <a:ext cx="8071195" cy="82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Возраст участников: учащиеся 8-1</a:t>
            </a:r>
            <a:r>
              <a:rPr lang="en-US" sz="2400" dirty="0" smtClean="0"/>
              <a:t>1</a:t>
            </a:r>
            <a:r>
              <a:rPr lang="ru-RU" sz="2400" dirty="0" smtClean="0"/>
              <a:t> классов</a:t>
            </a:r>
          </a:p>
        </p:txBody>
      </p:sp>
      <p:sp>
        <p:nvSpPr>
          <p:cNvPr id="179" name="Google Shape;179;p28"/>
          <p:cNvSpPr/>
          <p:nvPr/>
        </p:nvSpPr>
        <p:spPr>
          <a:xfrm>
            <a:off x="1862977" y="851054"/>
            <a:ext cx="236191" cy="881253"/>
          </a:xfrm>
          <a:custGeom>
            <a:avLst/>
            <a:gdLst/>
            <a:ahLst/>
            <a:cxnLst/>
            <a:rect l="l" t="t" r="r" b="b"/>
            <a:pathLst>
              <a:path w="521969" h="1958339" extrusionOk="0">
                <a:moveTo>
                  <a:pt x="510540" y="0"/>
                </a:moveTo>
                <a:lnTo>
                  <a:pt x="437198" y="0"/>
                </a:lnTo>
                <a:cubicBezTo>
                  <a:pt x="196215" y="0"/>
                  <a:pt x="0" y="196215"/>
                  <a:pt x="0" y="437197"/>
                </a:cubicBezTo>
                <a:lnTo>
                  <a:pt x="0" y="1521143"/>
                </a:lnTo>
                <a:cubicBezTo>
                  <a:pt x="0" y="1762125"/>
                  <a:pt x="196215" y="1958340"/>
                  <a:pt x="437198" y="1958340"/>
                </a:cubicBezTo>
                <a:lnTo>
                  <a:pt x="521970" y="1958340"/>
                </a:lnTo>
                <a:lnTo>
                  <a:pt x="510540" y="0"/>
                </a:lnTo>
                <a:close/>
              </a:path>
            </a:pathLst>
          </a:custGeom>
          <a:solidFill>
            <a:srgbClr val="000000">
              <a:alpha val="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8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1075054" y="1449460"/>
            <a:ext cx="906018" cy="820913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850" y="1118225"/>
            <a:ext cx="2743201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3;p28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1075054" y="2553220"/>
            <a:ext cx="906018" cy="820913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Google Shape;183;p28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1075054" y="3656980"/>
            <a:ext cx="906018" cy="820913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" name="Google Shape;183;p28" descr="A black and white outline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36449" t="26820" r="45730" b="33970"/>
          <a:stretch/>
        </p:blipFill>
        <p:spPr>
          <a:xfrm>
            <a:off x="1075054" y="4760740"/>
            <a:ext cx="906018" cy="820913"/>
          </a:xfrm>
          <a:custGeom>
            <a:avLst/>
            <a:gdLst/>
            <a:ahLst/>
            <a:cxnLst/>
            <a:rect l="l" t="t" r="r" b="b"/>
            <a:pathLst>
              <a:path w="1320553" h="1265866" extrusionOk="0">
                <a:moveTo>
                  <a:pt x="583958" y="0"/>
                </a:moveTo>
                <a:cubicBezTo>
                  <a:pt x="624904" y="0"/>
                  <a:pt x="663694" y="13792"/>
                  <a:pt x="695589" y="40084"/>
                </a:cubicBezTo>
                <a:lnTo>
                  <a:pt x="1255035" y="495227"/>
                </a:lnTo>
                <a:cubicBezTo>
                  <a:pt x="1296842" y="529276"/>
                  <a:pt x="1320979" y="579273"/>
                  <a:pt x="1320548" y="633149"/>
                </a:cubicBezTo>
                <a:cubicBezTo>
                  <a:pt x="1320548" y="687024"/>
                  <a:pt x="1296842" y="737021"/>
                  <a:pt x="1255035" y="771071"/>
                </a:cubicBezTo>
                <a:lnTo>
                  <a:pt x="695157" y="1225782"/>
                </a:lnTo>
                <a:cubicBezTo>
                  <a:pt x="662832" y="1252074"/>
                  <a:pt x="624472" y="1265866"/>
                  <a:pt x="583527" y="1265866"/>
                </a:cubicBezTo>
                <a:cubicBezTo>
                  <a:pt x="485258" y="1265866"/>
                  <a:pt x="405090" y="1186130"/>
                  <a:pt x="405090" y="1088292"/>
                </a:cubicBezTo>
                <a:cubicBezTo>
                  <a:pt x="330957" y="1124065"/>
                  <a:pt x="219327" y="1130961"/>
                  <a:pt x="219327" y="1130961"/>
                </a:cubicBezTo>
                <a:lnTo>
                  <a:pt x="219310" y="1129432"/>
                </a:lnTo>
                <a:lnTo>
                  <a:pt x="197832" y="1129432"/>
                </a:lnTo>
                <a:cubicBezTo>
                  <a:pt x="88788" y="1129432"/>
                  <a:pt x="0" y="1041333"/>
                  <a:pt x="0" y="933134"/>
                </a:cubicBezTo>
                <a:lnTo>
                  <a:pt x="0" y="446449"/>
                </a:lnTo>
                <a:cubicBezTo>
                  <a:pt x="0" y="338250"/>
                  <a:pt x="88788" y="250151"/>
                  <a:pt x="197832" y="250151"/>
                </a:cubicBezTo>
                <a:lnTo>
                  <a:pt x="209902" y="250151"/>
                </a:lnTo>
                <a:lnTo>
                  <a:pt x="209844" y="244812"/>
                </a:lnTo>
                <a:cubicBezTo>
                  <a:pt x="284839" y="243950"/>
                  <a:pt x="405521" y="202142"/>
                  <a:pt x="405521" y="202142"/>
                </a:cubicBezTo>
                <a:lnTo>
                  <a:pt x="405521" y="178006"/>
                </a:lnTo>
                <a:cubicBezTo>
                  <a:pt x="405521" y="79737"/>
                  <a:pt x="485688" y="0"/>
                  <a:pt x="5839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Google Shape;175;p28"/>
          <p:cNvSpPr txBox="1">
            <a:spLocks/>
          </p:cNvSpPr>
          <p:nvPr/>
        </p:nvSpPr>
        <p:spPr>
          <a:xfrm>
            <a:off x="2099165" y="2663893"/>
            <a:ext cx="8882966" cy="82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Интерфейс </a:t>
            </a:r>
            <a:r>
              <a:rPr lang="ru-RU" sz="2400" dirty="0"/>
              <a:t>игры должен быть простым и понятным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9" name="Google Shape;175;p28"/>
          <p:cNvSpPr txBox="1">
            <a:spLocks/>
          </p:cNvSpPr>
          <p:nvPr/>
        </p:nvSpPr>
        <p:spPr>
          <a:xfrm>
            <a:off x="2099165" y="3656980"/>
            <a:ext cx="9657406" cy="82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buNone/>
            </a:pPr>
            <a:r>
              <a:rPr lang="ru-RU" sz="2400" dirty="0"/>
              <a:t>Игра должна быть доступна </a:t>
            </a:r>
            <a:r>
              <a:rPr lang="ru-RU" sz="2400" dirty="0" smtClean="0"/>
              <a:t>на </a:t>
            </a:r>
            <a:r>
              <a:rPr lang="ru-RU" sz="2400" dirty="0"/>
              <a:t>мобильных </a:t>
            </a:r>
            <a:r>
              <a:rPr lang="ru-RU" sz="2400" dirty="0" smtClean="0"/>
              <a:t>устройствах</a:t>
            </a:r>
            <a:endParaRPr lang="ru-RU" sz="2400" dirty="0"/>
          </a:p>
        </p:txBody>
      </p:sp>
      <p:sp>
        <p:nvSpPr>
          <p:cNvPr id="20" name="Google Shape;175;p28"/>
          <p:cNvSpPr txBox="1">
            <a:spLocks/>
          </p:cNvSpPr>
          <p:nvPr/>
        </p:nvSpPr>
        <p:spPr>
          <a:xfrm>
            <a:off x="2099164" y="4872708"/>
            <a:ext cx="9825358" cy="80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●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oming Soon"/>
              <a:buChar char="○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6"/>
              </a:buClr>
              <a:buSzPts val="1900"/>
              <a:buFont typeface="Coming Soon"/>
              <a:buChar char="■"/>
              <a:defRPr sz="2000" b="1" i="0" u="none" strike="noStrike" cap="none">
                <a:solidFill>
                  <a:schemeClr val="accent6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buNone/>
            </a:pPr>
            <a:r>
              <a:rPr lang="ru-RU" sz="2400" dirty="0"/>
              <a:t>Игра должна обеспечивать сохранение прогресса учеников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45233" y="360722"/>
            <a:ext cx="11560628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b="1" dirty="0"/>
              <a:t>Обоснование выбора инструментария разработки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4977" y="1792413"/>
            <a:ext cx="7119229" cy="1734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2585588073"/>
              </p:ext>
            </p:extLst>
          </p:nvPr>
        </p:nvGraphicFramePr>
        <p:xfrm>
          <a:off x="1012307" y="2369526"/>
          <a:ext cx="5124723" cy="3090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Диаграмма 13"/>
          <p:cNvGraphicFramePr/>
          <p:nvPr>
            <p:extLst>
              <p:ext uri="{D42A27DB-BD31-4B8C-83A1-F6EECF244321}">
                <p14:modId xmlns:p14="http://schemas.microsoft.com/office/powerpoint/2010/main" val="3731656260"/>
              </p:ext>
            </p:extLst>
          </p:nvPr>
        </p:nvGraphicFramePr>
        <p:xfrm>
          <a:off x="6518031" y="2259623"/>
          <a:ext cx="4938346" cy="310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45233" y="360722"/>
            <a:ext cx="11560628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b="1" dirty="0"/>
              <a:t>Обоснование выбора инструментария разработки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grpSp>
        <p:nvGrpSpPr>
          <p:cNvPr id="194" name="Google Shape;194;p29"/>
          <p:cNvGrpSpPr/>
          <p:nvPr/>
        </p:nvGrpSpPr>
        <p:grpSpPr>
          <a:xfrm>
            <a:off x="1336523" y="2029534"/>
            <a:ext cx="4560657" cy="4400427"/>
            <a:chOff x="1017885" y="2820184"/>
            <a:chExt cx="3386040" cy="2926172"/>
          </a:xfrm>
        </p:grpSpPr>
        <p:pic>
          <p:nvPicPr>
            <p:cNvPr id="195" name="Google Shape;195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199926" y="5538246"/>
              <a:ext cx="3203999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1064808" y="2820184"/>
              <a:ext cx="3203999" cy="20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-305220" y="4165077"/>
              <a:ext cx="2830033" cy="183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 flipH="1">
              <a:off x="2816624" y="4190215"/>
              <a:ext cx="2830033" cy="183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4977" y="1792413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014" y="2029535"/>
            <a:ext cx="5294822" cy="4400427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3"/>
          </p:nvPr>
        </p:nvSpPr>
        <p:spPr>
          <a:xfrm>
            <a:off x="1327200" y="2307446"/>
            <a:ext cx="4410300" cy="3772254"/>
          </a:xfrm>
        </p:spPr>
        <p:txBody>
          <a:bodyPr/>
          <a:lstStyle/>
          <a:p>
            <a:r>
              <a:rPr lang="ru-RU" dirty="0"/>
              <a:t>Готовые боты и </a:t>
            </a:r>
            <a:r>
              <a:rPr lang="ru-RU" dirty="0" smtClean="0"/>
              <a:t>шаблоны</a:t>
            </a:r>
          </a:p>
          <a:p>
            <a:endParaRPr lang="ru-RU" sz="2400" dirty="0"/>
          </a:p>
          <a:p>
            <a:r>
              <a:rPr lang="ru-RU" dirty="0"/>
              <a:t>Конструкторы </a:t>
            </a:r>
            <a:r>
              <a:rPr lang="ru-RU" dirty="0" smtClean="0"/>
              <a:t>ботов</a:t>
            </a:r>
          </a:p>
          <a:p>
            <a:endParaRPr lang="ru-RU" sz="2400" dirty="0"/>
          </a:p>
          <a:p>
            <a:r>
              <a:rPr lang="ru-RU" dirty="0"/>
              <a:t>Диалоговые </a:t>
            </a:r>
            <a:r>
              <a:rPr lang="ru-RU" dirty="0" smtClean="0"/>
              <a:t>платформы</a:t>
            </a:r>
          </a:p>
          <a:p>
            <a:endParaRPr lang="ru-RU" sz="2400" dirty="0"/>
          </a:p>
          <a:p>
            <a:r>
              <a:rPr lang="en-US" dirty="0"/>
              <a:t>Open-source </a:t>
            </a:r>
            <a:r>
              <a:rPr lang="ru-RU" dirty="0" err="1" smtClean="0"/>
              <a:t>фреймворки</a:t>
            </a:r>
            <a:endParaRPr lang="ru-RU" dirty="0" smtClean="0"/>
          </a:p>
          <a:p>
            <a:endParaRPr lang="ru-RU" sz="2400" dirty="0"/>
          </a:p>
          <a:p>
            <a:r>
              <a:rPr lang="ru-RU" dirty="0" smtClean="0"/>
              <a:t>Языки </a:t>
            </a:r>
            <a:r>
              <a:rPr lang="ru-RU" dirty="0"/>
              <a:t>программирования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2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45233" y="360722"/>
            <a:ext cx="11560628" cy="1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4000"/>
            </a:pPr>
            <a:r>
              <a:rPr lang="ru-RU" sz="4000" b="1" dirty="0" smtClean="0"/>
              <a:t>Структура проекта</a:t>
            </a:r>
            <a:endParaRPr sz="40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4"/>
          </p:nvPr>
        </p:nvSpPr>
        <p:spPr>
          <a:xfrm>
            <a:off x="7268545" y="3543747"/>
            <a:ext cx="3299857" cy="232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3923" y="1376593"/>
            <a:ext cx="7119229" cy="1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568942" y="1740300"/>
            <a:ext cx="7443275" cy="4614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19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3B3B3B"/>
      </a:dk2>
      <a:lt2>
        <a:srgbClr val="D8D8D8"/>
      </a:lt2>
      <a:accent1>
        <a:srgbClr val="E39AD2"/>
      </a:accent1>
      <a:accent2>
        <a:srgbClr val="FFC6AB"/>
      </a:accent2>
      <a:accent3>
        <a:srgbClr val="B1FFB5"/>
      </a:accent3>
      <a:accent4>
        <a:srgbClr val="8DDAE3"/>
      </a:accent4>
      <a:accent5>
        <a:srgbClr val="978CFA"/>
      </a:accent5>
      <a:accent6>
        <a:srgbClr val="F3F3F3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317</Words>
  <Application>Microsoft Office PowerPoint</Application>
  <PresentationFormat>Широкоэкранный</PresentationFormat>
  <Paragraphs>99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Barlow Condensed</vt:lpstr>
      <vt:lpstr>Abril Fatface</vt:lpstr>
      <vt:lpstr>Times New Roman</vt:lpstr>
      <vt:lpstr>Wingdings</vt:lpstr>
      <vt:lpstr>Chelsea Market</vt:lpstr>
      <vt:lpstr>Aldrich</vt:lpstr>
      <vt:lpstr>Coming Soon</vt:lpstr>
      <vt:lpstr>Symbol</vt:lpstr>
      <vt:lpstr>Calibri</vt:lpstr>
      <vt:lpstr>SlidesMania</vt:lpstr>
      <vt:lpstr> Игра по информационной безопасности в Telegram </vt:lpstr>
      <vt:lpstr>Актуальность и обоснование проблемы</vt:lpstr>
      <vt:lpstr>Цель и задачи проекта</vt:lpstr>
      <vt:lpstr>Показатели успешности реализации проекта</vt:lpstr>
      <vt:lpstr>Обзор аналогов</vt:lpstr>
      <vt:lpstr>Требования к проекту</vt:lpstr>
      <vt:lpstr>Обоснование выбора инструментария разработки</vt:lpstr>
      <vt:lpstr>Обоснование выбора инструментария разработки</vt:lpstr>
      <vt:lpstr>Структура проекта</vt:lpstr>
      <vt:lpstr>База данных SQLLite</vt:lpstr>
      <vt:lpstr>Реализация игры. Запуск чат-бота</vt:lpstr>
      <vt:lpstr>Реализация игры. Этап 1</vt:lpstr>
      <vt:lpstr>Пример задания</vt:lpstr>
      <vt:lpstr>Реализация игры. Этап 2</vt:lpstr>
      <vt:lpstr>Реализация игры. Этап 3</vt:lpstr>
      <vt:lpstr>Тестирование игры</vt:lpstr>
      <vt:lpstr>Преимущества игры</vt:lpstr>
      <vt:lpstr> Игра по информационной безопасности в Telegram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 - игра по информационной безопасности</dc:title>
  <dc:creator>Illa Melnikov</dc:creator>
  <cp:lastModifiedBy>Illa Melnikov</cp:lastModifiedBy>
  <cp:revision>28</cp:revision>
  <dcterms:modified xsi:type="dcterms:W3CDTF">2025-02-16T08:45:04Z</dcterms:modified>
</cp:coreProperties>
</file>